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63" r:id="rId2"/>
    <p:sldId id="257" r:id="rId3"/>
    <p:sldId id="262" r:id="rId4"/>
    <p:sldId id="258" r:id="rId5"/>
    <p:sldId id="259" r:id="rId6"/>
    <p:sldId id="260" r:id="rId7"/>
    <p:sldId id="261" r:id="rId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258"/>
    <p:restoredTop sz="94631"/>
  </p:normalViewPr>
  <p:slideViewPr>
    <p:cSldViewPr snapToGrid="0" snapToObjects="1">
      <p:cViewPr>
        <p:scale>
          <a:sx n="100" d="100"/>
          <a:sy n="100" d="100"/>
        </p:scale>
        <p:origin x="1424" y="4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98A6F4-FE23-264B-B795-F003E1D6606D}" type="datetimeFigureOut">
              <a:rPr lang="de-DE" smtClean="0"/>
              <a:t>20.04.17</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FBCF65-409A-BA4F-8ADB-EDC206901398}" type="slidenum">
              <a:rPr lang="de-DE" smtClean="0"/>
              <a:t>‹Nr.›</a:t>
            </a:fld>
            <a:endParaRPr lang="de-DE"/>
          </a:p>
        </p:txBody>
      </p:sp>
    </p:spTree>
    <p:extLst>
      <p:ext uri="{BB962C8B-B14F-4D97-AF65-F5344CB8AC3E}">
        <p14:creationId xmlns:p14="http://schemas.microsoft.com/office/powerpoint/2010/main" val="1528300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de-DE" smtClean="0"/>
              <a:t>Mastertitelformat bearbeiten</a:t>
            </a:r>
            <a:endParaRPr lang="de-DE"/>
          </a:p>
        </p:txBody>
      </p:sp>
      <p:sp>
        <p:nvSpPr>
          <p:cNvPr id="3" name="Untertitel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Master-Untertitelformat bearbeiten</a:t>
            </a:r>
            <a:endParaRPr lang="de-DE"/>
          </a:p>
        </p:txBody>
      </p:sp>
      <p:sp>
        <p:nvSpPr>
          <p:cNvPr id="4" name="Datumsplatzhalter 3"/>
          <p:cNvSpPr>
            <a:spLocks noGrp="1"/>
          </p:cNvSpPr>
          <p:nvPr>
            <p:ph type="dt" sz="half" idx="10"/>
          </p:nvPr>
        </p:nvSpPr>
        <p:spPr>
          <a:xfrm>
            <a:off x="838200" y="6356350"/>
            <a:ext cx="2743200" cy="365125"/>
          </a:xfrm>
          <a:prstGeom prst="rect">
            <a:avLst/>
          </a:prstGeom>
        </p:spPr>
        <p:txBody>
          <a:bodyPr/>
          <a:lstStyle/>
          <a:p>
            <a:fld id="{C66DE139-C2B9-E64C-911E-73F099F2C527}" type="datetimeFigureOut">
              <a:rPr lang="de-DE" smtClean="0"/>
              <a:t>20.04.17</a:t>
            </a:fld>
            <a:endParaRPr lang="de-DE"/>
          </a:p>
        </p:txBody>
      </p:sp>
      <p:sp>
        <p:nvSpPr>
          <p:cNvPr id="5" name="Fußzeilenplatzhalter 4"/>
          <p:cNvSpPr>
            <a:spLocks noGrp="1"/>
          </p:cNvSpPr>
          <p:nvPr>
            <p:ph type="ftr" sz="quarter" idx="11"/>
          </p:nvPr>
        </p:nvSpPr>
        <p:spPr>
          <a:xfrm>
            <a:off x="4038600" y="6356350"/>
            <a:ext cx="4114800" cy="365125"/>
          </a:xfrm>
          <a:prstGeom prst="rect">
            <a:avLst/>
          </a:prstGeom>
        </p:spPr>
        <p:txBody>
          <a:bodyPr/>
          <a:lstStyle/>
          <a:p>
            <a:endParaRPr lang="de-DE"/>
          </a:p>
        </p:txBody>
      </p:sp>
      <p:sp>
        <p:nvSpPr>
          <p:cNvPr id="6" name="Foliennummernplatzhalter 5"/>
          <p:cNvSpPr>
            <a:spLocks noGrp="1"/>
          </p:cNvSpPr>
          <p:nvPr>
            <p:ph type="sldNum" sz="quarter" idx="12"/>
          </p:nvPr>
        </p:nvSpPr>
        <p:spPr>
          <a:xfrm>
            <a:off x="8610600" y="6356350"/>
            <a:ext cx="2743200" cy="365125"/>
          </a:xfrm>
          <a:prstGeom prst="rect">
            <a:avLst/>
          </a:prstGeom>
        </p:spPr>
        <p:txBody>
          <a:bodyPr/>
          <a:lstStyle/>
          <a:p>
            <a:fld id="{D83D092B-543E-C548-97E8-B30FD6FFB62E}" type="slidenum">
              <a:rPr lang="de-DE" smtClean="0"/>
              <a:t>‹Nr.›</a:t>
            </a:fld>
            <a:endParaRPr lang="de-DE"/>
          </a:p>
        </p:txBody>
      </p:sp>
    </p:spTree>
    <p:extLst>
      <p:ext uri="{BB962C8B-B14F-4D97-AF65-F5344CB8AC3E}">
        <p14:creationId xmlns:p14="http://schemas.microsoft.com/office/powerpoint/2010/main" val="1256994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a:prstGeom prst="rect">
            <a:avLst/>
          </a:prstGeom>
        </p:spPr>
        <p:txBody>
          <a:bodyPr/>
          <a:lstStyle/>
          <a:p>
            <a:r>
              <a:rPr lang="de-DE" smtClean="0"/>
              <a:t>Mastertitelformat bearbeiten</a:t>
            </a:r>
            <a:endParaRPr lang="de-DE"/>
          </a:p>
        </p:txBody>
      </p:sp>
      <p:sp>
        <p:nvSpPr>
          <p:cNvPr id="3" name="Platzhalter für vertikalen Text 2"/>
          <p:cNvSpPr>
            <a:spLocks noGrp="1"/>
          </p:cNvSpPr>
          <p:nvPr>
            <p:ph type="body" orient="vert" idx="1"/>
          </p:nvPr>
        </p:nvSpPr>
        <p:spPr>
          <a:xfrm>
            <a:off x="838200" y="1825625"/>
            <a:ext cx="10515600" cy="4351338"/>
          </a:xfrm>
          <a:prstGeom prst="rect">
            <a:avLst/>
          </a:prstGeom>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838200" y="6356350"/>
            <a:ext cx="2743200" cy="365125"/>
          </a:xfrm>
          <a:prstGeom prst="rect">
            <a:avLst/>
          </a:prstGeom>
        </p:spPr>
        <p:txBody>
          <a:bodyPr/>
          <a:lstStyle/>
          <a:p>
            <a:fld id="{C66DE139-C2B9-E64C-911E-73F099F2C527}" type="datetimeFigureOut">
              <a:rPr lang="de-DE" smtClean="0"/>
              <a:t>20.04.17</a:t>
            </a:fld>
            <a:endParaRPr lang="de-DE"/>
          </a:p>
        </p:txBody>
      </p:sp>
      <p:sp>
        <p:nvSpPr>
          <p:cNvPr id="5" name="Fußzeilenplatzhalter 4"/>
          <p:cNvSpPr>
            <a:spLocks noGrp="1"/>
          </p:cNvSpPr>
          <p:nvPr>
            <p:ph type="ftr" sz="quarter" idx="11"/>
          </p:nvPr>
        </p:nvSpPr>
        <p:spPr>
          <a:xfrm>
            <a:off x="4038600" y="6356350"/>
            <a:ext cx="4114800" cy="365125"/>
          </a:xfrm>
          <a:prstGeom prst="rect">
            <a:avLst/>
          </a:prstGeom>
        </p:spPr>
        <p:txBody>
          <a:bodyPr/>
          <a:lstStyle/>
          <a:p>
            <a:endParaRPr lang="de-DE"/>
          </a:p>
        </p:txBody>
      </p:sp>
      <p:sp>
        <p:nvSpPr>
          <p:cNvPr id="6" name="Foliennummernplatzhalter 5"/>
          <p:cNvSpPr>
            <a:spLocks noGrp="1"/>
          </p:cNvSpPr>
          <p:nvPr>
            <p:ph type="sldNum" sz="quarter" idx="12"/>
          </p:nvPr>
        </p:nvSpPr>
        <p:spPr>
          <a:xfrm>
            <a:off x="8610600" y="6356350"/>
            <a:ext cx="2743200" cy="365125"/>
          </a:xfrm>
          <a:prstGeom prst="rect">
            <a:avLst/>
          </a:prstGeom>
        </p:spPr>
        <p:txBody>
          <a:bodyPr/>
          <a:lstStyle/>
          <a:p>
            <a:fld id="{D83D092B-543E-C548-97E8-B30FD6FFB62E}" type="slidenum">
              <a:rPr lang="de-DE" smtClean="0"/>
              <a:t>‹Nr.›</a:t>
            </a:fld>
            <a:endParaRPr lang="de-DE"/>
          </a:p>
        </p:txBody>
      </p:sp>
    </p:spTree>
    <p:extLst>
      <p:ext uri="{BB962C8B-B14F-4D97-AF65-F5344CB8AC3E}">
        <p14:creationId xmlns:p14="http://schemas.microsoft.com/office/powerpoint/2010/main" val="1960697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a:prstGeom prst="rect">
            <a:avLst/>
          </a:prstGeom>
        </p:spPr>
        <p:txBody>
          <a:bodyPr vert="eaVert"/>
          <a:lstStyle/>
          <a:p>
            <a:r>
              <a:rPr lang="de-DE" smtClean="0"/>
              <a:t>Mastertitelformat bearbeiten</a:t>
            </a:r>
            <a:endParaRPr lang="de-DE"/>
          </a:p>
        </p:txBody>
      </p:sp>
      <p:sp>
        <p:nvSpPr>
          <p:cNvPr id="3" name="Platzhalter für vertikalen Text 2"/>
          <p:cNvSpPr>
            <a:spLocks noGrp="1"/>
          </p:cNvSpPr>
          <p:nvPr>
            <p:ph type="body" orient="vert" idx="1"/>
          </p:nvPr>
        </p:nvSpPr>
        <p:spPr>
          <a:xfrm>
            <a:off x="838200" y="365125"/>
            <a:ext cx="7734300" cy="5811838"/>
          </a:xfrm>
          <a:prstGeom prst="rect">
            <a:avLst/>
          </a:prstGeom>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838200" y="6356350"/>
            <a:ext cx="2743200" cy="365125"/>
          </a:xfrm>
          <a:prstGeom prst="rect">
            <a:avLst/>
          </a:prstGeom>
        </p:spPr>
        <p:txBody>
          <a:bodyPr/>
          <a:lstStyle/>
          <a:p>
            <a:fld id="{C66DE139-C2B9-E64C-911E-73F099F2C527}" type="datetimeFigureOut">
              <a:rPr lang="de-DE" smtClean="0"/>
              <a:t>20.04.17</a:t>
            </a:fld>
            <a:endParaRPr lang="de-DE"/>
          </a:p>
        </p:txBody>
      </p:sp>
      <p:sp>
        <p:nvSpPr>
          <p:cNvPr id="5" name="Fußzeilenplatzhalter 4"/>
          <p:cNvSpPr>
            <a:spLocks noGrp="1"/>
          </p:cNvSpPr>
          <p:nvPr>
            <p:ph type="ftr" sz="quarter" idx="11"/>
          </p:nvPr>
        </p:nvSpPr>
        <p:spPr>
          <a:xfrm>
            <a:off x="4038600" y="6356350"/>
            <a:ext cx="4114800" cy="365125"/>
          </a:xfrm>
          <a:prstGeom prst="rect">
            <a:avLst/>
          </a:prstGeom>
        </p:spPr>
        <p:txBody>
          <a:bodyPr/>
          <a:lstStyle/>
          <a:p>
            <a:endParaRPr lang="de-DE"/>
          </a:p>
        </p:txBody>
      </p:sp>
      <p:sp>
        <p:nvSpPr>
          <p:cNvPr id="6" name="Foliennummernplatzhalter 5"/>
          <p:cNvSpPr>
            <a:spLocks noGrp="1"/>
          </p:cNvSpPr>
          <p:nvPr>
            <p:ph type="sldNum" sz="quarter" idx="12"/>
          </p:nvPr>
        </p:nvSpPr>
        <p:spPr>
          <a:xfrm>
            <a:off x="8610600" y="6356350"/>
            <a:ext cx="2743200" cy="365125"/>
          </a:xfrm>
          <a:prstGeom prst="rect">
            <a:avLst/>
          </a:prstGeom>
        </p:spPr>
        <p:txBody>
          <a:bodyPr/>
          <a:lstStyle/>
          <a:p>
            <a:fld id="{D83D092B-543E-C548-97E8-B30FD6FFB62E}" type="slidenum">
              <a:rPr lang="de-DE" smtClean="0"/>
              <a:t>‹Nr.›</a:t>
            </a:fld>
            <a:endParaRPr lang="de-DE"/>
          </a:p>
        </p:txBody>
      </p:sp>
    </p:spTree>
    <p:extLst>
      <p:ext uri="{BB962C8B-B14F-4D97-AF65-F5344CB8AC3E}">
        <p14:creationId xmlns:p14="http://schemas.microsoft.com/office/powerpoint/2010/main" val="313226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a:prstGeom prst="rect">
            <a:avLst/>
          </a:prstGeom>
        </p:spPr>
        <p:txBody>
          <a:bodyPr/>
          <a:lstStyle/>
          <a:p>
            <a:r>
              <a:rPr lang="de-DE" smtClean="0"/>
              <a:t>Mastertitelformat bearbeiten</a:t>
            </a:r>
            <a:endParaRPr lang="de-DE"/>
          </a:p>
        </p:txBody>
      </p:sp>
      <p:sp>
        <p:nvSpPr>
          <p:cNvPr id="3" name="Inhaltsplatzhalter 2"/>
          <p:cNvSpPr>
            <a:spLocks noGrp="1"/>
          </p:cNvSpPr>
          <p:nvPr>
            <p:ph idx="1"/>
          </p:nvPr>
        </p:nvSpPr>
        <p:spPr>
          <a:xfrm>
            <a:off x="838200" y="1825625"/>
            <a:ext cx="10515600" cy="4351338"/>
          </a:xfrm>
          <a:prstGeom prst="rect">
            <a:avLst/>
          </a:prstGeom>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838200" y="6356350"/>
            <a:ext cx="2743200" cy="365125"/>
          </a:xfrm>
          <a:prstGeom prst="rect">
            <a:avLst/>
          </a:prstGeom>
        </p:spPr>
        <p:txBody>
          <a:bodyPr/>
          <a:lstStyle/>
          <a:p>
            <a:fld id="{C66DE139-C2B9-E64C-911E-73F099F2C527}" type="datetimeFigureOut">
              <a:rPr lang="de-DE" smtClean="0"/>
              <a:t>20.04.17</a:t>
            </a:fld>
            <a:endParaRPr lang="de-DE"/>
          </a:p>
        </p:txBody>
      </p:sp>
      <p:sp>
        <p:nvSpPr>
          <p:cNvPr id="5" name="Fußzeilenplatzhalter 4"/>
          <p:cNvSpPr>
            <a:spLocks noGrp="1"/>
          </p:cNvSpPr>
          <p:nvPr>
            <p:ph type="ftr" sz="quarter" idx="11"/>
          </p:nvPr>
        </p:nvSpPr>
        <p:spPr>
          <a:xfrm>
            <a:off x="4038600" y="6356350"/>
            <a:ext cx="4114800" cy="365125"/>
          </a:xfrm>
          <a:prstGeom prst="rect">
            <a:avLst/>
          </a:prstGeom>
        </p:spPr>
        <p:txBody>
          <a:bodyPr/>
          <a:lstStyle/>
          <a:p>
            <a:endParaRPr lang="de-DE"/>
          </a:p>
        </p:txBody>
      </p:sp>
      <p:sp>
        <p:nvSpPr>
          <p:cNvPr id="6" name="Foliennummernplatzhalter 5"/>
          <p:cNvSpPr>
            <a:spLocks noGrp="1"/>
          </p:cNvSpPr>
          <p:nvPr>
            <p:ph type="sldNum" sz="quarter" idx="12"/>
          </p:nvPr>
        </p:nvSpPr>
        <p:spPr>
          <a:xfrm>
            <a:off x="8610600" y="6356350"/>
            <a:ext cx="2743200" cy="365125"/>
          </a:xfrm>
          <a:prstGeom prst="rect">
            <a:avLst/>
          </a:prstGeom>
        </p:spPr>
        <p:txBody>
          <a:bodyPr/>
          <a:lstStyle/>
          <a:p>
            <a:fld id="{D83D092B-543E-C548-97E8-B30FD6FFB62E}" type="slidenum">
              <a:rPr lang="de-DE" smtClean="0"/>
              <a:t>‹Nr.›</a:t>
            </a:fld>
            <a:endParaRPr lang="de-DE"/>
          </a:p>
        </p:txBody>
      </p:sp>
    </p:spTree>
    <p:extLst>
      <p:ext uri="{BB962C8B-B14F-4D97-AF65-F5344CB8AC3E}">
        <p14:creationId xmlns:p14="http://schemas.microsoft.com/office/powerpoint/2010/main" val="15102452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a:prstGeom prst="rect">
            <a:avLst/>
          </a:prstGeom>
        </p:spPr>
        <p:txBody>
          <a:bodyPr anchor="b"/>
          <a:lstStyle>
            <a:lvl1pPr>
              <a:defRPr sz="6000"/>
            </a:lvl1pPr>
          </a:lstStyle>
          <a:p>
            <a:r>
              <a:rPr lang="de-DE" smtClean="0"/>
              <a:t>Mastertitelformat bearbeiten</a:t>
            </a:r>
            <a:endParaRPr lang="de-DE"/>
          </a:p>
        </p:txBody>
      </p:sp>
      <p:sp>
        <p:nvSpPr>
          <p:cNvPr id="3" name="Textplatzhalter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Mastertextformat bearbeiten</a:t>
            </a:r>
          </a:p>
        </p:txBody>
      </p:sp>
      <p:sp>
        <p:nvSpPr>
          <p:cNvPr id="4" name="Datumsplatzhalter 3"/>
          <p:cNvSpPr>
            <a:spLocks noGrp="1"/>
          </p:cNvSpPr>
          <p:nvPr>
            <p:ph type="dt" sz="half" idx="10"/>
          </p:nvPr>
        </p:nvSpPr>
        <p:spPr>
          <a:xfrm>
            <a:off x="838200" y="6356350"/>
            <a:ext cx="2743200" cy="365125"/>
          </a:xfrm>
          <a:prstGeom prst="rect">
            <a:avLst/>
          </a:prstGeom>
        </p:spPr>
        <p:txBody>
          <a:bodyPr/>
          <a:lstStyle/>
          <a:p>
            <a:fld id="{C66DE139-C2B9-E64C-911E-73F099F2C527}" type="datetimeFigureOut">
              <a:rPr lang="de-DE" smtClean="0"/>
              <a:t>20.04.17</a:t>
            </a:fld>
            <a:endParaRPr lang="de-DE"/>
          </a:p>
        </p:txBody>
      </p:sp>
      <p:sp>
        <p:nvSpPr>
          <p:cNvPr id="5" name="Fußzeilenplatzhalter 4"/>
          <p:cNvSpPr>
            <a:spLocks noGrp="1"/>
          </p:cNvSpPr>
          <p:nvPr>
            <p:ph type="ftr" sz="quarter" idx="11"/>
          </p:nvPr>
        </p:nvSpPr>
        <p:spPr>
          <a:xfrm>
            <a:off x="4038600" y="6356350"/>
            <a:ext cx="4114800" cy="365125"/>
          </a:xfrm>
          <a:prstGeom prst="rect">
            <a:avLst/>
          </a:prstGeom>
        </p:spPr>
        <p:txBody>
          <a:bodyPr/>
          <a:lstStyle/>
          <a:p>
            <a:endParaRPr lang="de-DE"/>
          </a:p>
        </p:txBody>
      </p:sp>
      <p:sp>
        <p:nvSpPr>
          <p:cNvPr id="6" name="Foliennummernplatzhalter 5"/>
          <p:cNvSpPr>
            <a:spLocks noGrp="1"/>
          </p:cNvSpPr>
          <p:nvPr>
            <p:ph type="sldNum" sz="quarter" idx="12"/>
          </p:nvPr>
        </p:nvSpPr>
        <p:spPr>
          <a:xfrm>
            <a:off x="8610600" y="6356350"/>
            <a:ext cx="2743200" cy="365125"/>
          </a:xfrm>
          <a:prstGeom prst="rect">
            <a:avLst/>
          </a:prstGeom>
        </p:spPr>
        <p:txBody>
          <a:bodyPr/>
          <a:lstStyle/>
          <a:p>
            <a:fld id="{D83D092B-543E-C548-97E8-B30FD6FFB62E}" type="slidenum">
              <a:rPr lang="de-DE" smtClean="0"/>
              <a:t>‹Nr.›</a:t>
            </a:fld>
            <a:endParaRPr lang="de-DE"/>
          </a:p>
        </p:txBody>
      </p:sp>
    </p:spTree>
    <p:extLst>
      <p:ext uri="{BB962C8B-B14F-4D97-AF65-F5344CB8AC3E}">
        <p14:creationId xmlns:p14="http://schemas.microsoft.com/office/powerpoint/2010/main" val="1583432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a:prstGeom prst="rect">
            <a:avLst/>
          </a:prstGeom>
        </p:spPr>
        <p:txBody>
          <a:bodyPr/>
          <a:lstStyle/>
          <a:p>
            <a:r>
              <a:rPr lang="de-DE" smtClean="0"/>
              <a:t>Mastertitelformat bearbeiten</a:t>
            </a:r>
            <a:endParaRPr lang="de-DE"/>
          </a:p>
        </p:txBody>
      </p:sp>
      <p:sp>
        <p:nvSpPr>
          <p:cNvPr id="3" name="Inhaltsplatzhalter 2"/>
          <p:cNvSpPr>
            <a:spLocks noGrp="1"/>
          </p:cNvSpPr>
          <p:nvPr>
            <p:ph sz="half" idx="1"/>
          </p:nvPr>
        </p:nvSpPr>
        <p:spPr>
          <a:xfrm>
            <a:off x="838200" y="1825625"/>
            <a:ext cx="5181600" cy="4351338"/>
          </a:xfrm>
          <a:prstGeom prst="rect">
            <a:avLst/>
          </a:prstGeom>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a:prstGeom prst="rect">
            <a:avLst/>
          </a:prstGeom>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a:xfrm>
            <a:off x="838200" y="6356350"/>
            <a:ext cx="2743200" cy="365125"/>
          </a:xfrm>
          <a:prstGeom prst="rect">
            <a:avLst/>
          </a:prstGeom>
        </p:spPr>
        <p:txBody>
          <a:bodyPr/>
          <a:lstStyle/>
          <a:p>
            <a:fld id="{C66DE139-C2B9-E64C-911E-73F099F2C527}" type="datetimeFigureOut">
              <a:rPr lang="de-DE" smtClean="0"/>
              <a:t>20.04.17</a:t>
            </a:fld>
            <a:endParaRPr lang="de-DE"/>
          </a:p>
        </p:txBody>
      </p:sp>
      <p:sp>
        <p:nvSpPr>
          <p:cNvPr id="6" name="Fußzeilenplatzhalter 5"/>
          <p:cNvSpPr>
            <a:spLocks noGrp="1"/>
          </p:cNvSpPr>
          <p:nvPr>
            <p:ph type="ftr" sz="quarter" idx="11"/>
          </p:nvPr>
        </p:nvSpPr>
        <p:spPr>
          <a:xfrm>
            <a:off x="4038600" y="6356350"/>
            <a:ext cx="4114800" cy="365125"/>
          </a:xfrm>
          <a:prstGeom prst="rect">
            <a:avLst/>
          </a:prstGeom>
        </p:spPr>
        <p:txBody>
          <a:bodyPr/>
          <a:lstStyle/>
          <a:p>
            <a:endParaRPr lang="de-DE"/>
          </a:p>
        </p:txBody>
      </p:sp>
      <p:sp>
        <p:nvSpPr>
          <p:cNvPr id="7" name="Foliennummernplatzhalter 6"/>
          <p:cNvSpPr>
            <a:spLocks noGrp="1"/>
          </p:cNvSpPr>
          <p:nvPr>
            <p:ph type="sldNum" sz="quarter" idx="12"/>
          </p:nvPr>
        </p:nvSpPr>
        <p:spPr>
          <a:xfrm>
            <a:off x="8610600" y="6356350"/>
            <a:ext cx="2743200" cy="365125"/>
          </a:xfrm>
          <a:prstGeom prst="rect">
            <a:avLst/>
          </a:prstGeom>
        </p:spPr>
        <p:txBody>
          <a:bodyPr/>
          <a:lstStyle/>
          <a:p>
            <a:fld id="{D83D092B-543E-C548-97E8-B30FD6FFB62E}" type="slidenum">
              <a:rPr lang="de-DE" smtClean="0"/>
              <a:t>‹Nr.›</a:t>
            </a:fld>
            <a:endParaRPr lang="de-DE"/>
          </a:p>
        </p:txBody>
      </p:sp>
    </p:spTree>
    <p:extLst>
      <p:ext uri="{BB962C8B-B14F-4D97-AF65-F5344CB8AC3E}">
        <p14:creationId xmlns:p14="http://schemas.microsoft.com/office/powerpoint/2010/main" val="11304049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a:prstGeom prst="rect">
            <a:avLst/>
          </a:prstGeom>
        </p:spPr>
        <p:txBody>
          <a:bodyPr/>
          <a:lstStyle/>
          <a:p>
            <a:r>
              <a:rPr lang="de-DE" smtClean="0"/>
              <a:t>Mastertitelformat bearbeiten</a:t>
            </a:r>
            <a:endParaRPr lang="de-DE"/>
          </a:p>
        </p:txBody>
      </p:sp>
      <p:sp>
        <p:nvSpPr>
          <p:cNvPr id="3" name="Textplatzhalter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4" name="Inhaltsplatzhalter 3"/>
          <p:cNvSpPr>
            <a:spLocks noGrp="1"/>
          </p:cNvSpPr>
          <p:nvPr>
            <p:ph sz="half" idx="2"/>
          </p:nvPr>
        </p:nvSpPr>
        <p:spPr>
          <a:xfrm>
            <a:off x="839788" y="2505075"/>
            <a:ext cx="5157787" cy="3684588"/>
          </a:xfrm>
          <a:prstGeom prst="rect">
            <a:avLst/>
          </a:prstGeom>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6" name="Inhaltsplatzhalter 5"/>
          <p:cNvSpPr>
            <a:spLocks noGrp="1"/>
          </p:cNvSpPr>
          <p:nvPr>
            <p:ph sz="quarter" idx="4"/>
          </p:nvPr>
        </p:nvSpPr>
        <p:spPr>
          <a:xfrm>
            <a:off x="6172200" y="2505075"/>
            <a:ext cx="5183188" cy="3684588"/>
          </a:xfrm>
          <a:prstGeom prst="rect">
            <a:avLst/>
          </a:prstGeom>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a:xfrm>
            <a:off x="838200" y="6356350"/>
            <a:ext cx="2743200" cy="365125"/>
          </a:xfrm>
          <a:prstGeom prst="rect">
            <a:avLst/>
          </a:prstGeom>
        </p:spPr>
        <p:txBody>
          <a:bodyPr/>
          <a:lstStyle/>
          <a:p>
            <a:fld id="{C66DE139-C2B9-E64C-911E-73F099F2C527}" type="datetimeFigureOut">
              <a:rPr lang="de-DE" smtClean="0"/>
              <a:t>20.04.17</a:t>
            </a:fld>
            <a:endParaRPr lang="de-DE"/>
          </a:p>
        </p:txBody>
      </p:sp>
      <p:sp>
        <p:nvSpPr>
          <p:cNvPr id="8" name="Fußzeilenplatzhalter 7"/>
          <p:cNvSpPr>
            <a:spLocks noGrp="1"/>
          </p:cNvSpPr>
          <p:nvPr>
            <p:ph type="ftr" sz="quarter" idx="11"/>
          </p:nvPr>
        </p:nvSpPr>
        <p:spPr>
          <a:xfrm>
            <a:off x="4038600" y="6356350"/>
            <a:ext cx="4114800" cy="365125"/>
          </a:xfrm>
          <a:prstGeom prst="rect">
            <a:avLst/>
          </a:prstGeom>
        </p:spPr>
        <p:txBody>
          <a:bodyPr/>
          <a:lstStyle/>
          <a:p>
            <a:endParaRPr lang="de-DE"/>
          </a:p>
        </p:txBody>
      </p:sp>
      <p:sp>
        <p:nvSpPr>
          <p:cNvPr id="9" name="Foliennummernplatzhalter 8"/>
          <p:cNvSpPr>
            <a:spLocks noGrp="1"/>
          </p:cNvSpPr>
          <p:nvPr>
            <p:ph type="sldNum" sz="quarter" idx="12"/>
          </p:nvPr>
        </p:nvSpPr>
        <p:spPr>
          <a:xfrm>
            <a:off x="8610600" y="6356350"/>
            <a:ext cx="2743200" cy="365125"/>
          </a:xfrm>
          <a:prstGeom prst="rect">
            <a:avLst/>
          </a:prstGeom>
        </p:spPr>
        <p:txBody>
          <a:bodyPr/>
          <a:lstStyle/>
          <a:p>
            <a:fld id="{D83D092B-543E-C548-97E8-B30FD6FFB62E}" type="slidenum">
              <a:rPr lang="de-DE" smtClean="0"/>
              <a:t>‹Nr.›</a:t>
            </a:fld>
            <a:endParaRPr lang="de-DE"/>
          </a:p>
        </p:txBody>
      </p:sp>
    </p:spTree>
    <p:extLst>
      <p:ext uri="{BB962C8B-B14F-4D97-AF65-F5344CB8AC3E}">
        <p14:creationId xmlns:p14="http://schemas.microsoft.com/office/powerpoint/2010/main" val="2075333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325563"/>
          </a:xfrm>
          <a:prstGeom prst="rect">
            <a:avLst/>
          </a:prstGeom>
        </p:spPr>
        <p:txBody>
          <a:bodyPr/>
          <a:lstStyle/>
          <a:p>
            <a:r>
              <a:rPr lang="de-DE" smtClean="0"/>
              <a:t>Mastertitelformat bearbeiten</a:t>
            </a:r>
            <a:endParaRPr lang="de-DE"/>
          </a:p>
        </p:txBody>
      </p:sp>
      <p:sp>
        <p:nvSpPr>
          <p:cNvPr id="3" name="Datumsplatzhalter 2"/>
          <p:cNvSpPr>
            <a:spLocks noGrp="1"/>
          </p:cNvSpPr>
          <p:nvPr>
            <p:ph type="dt" sz="half" idx="10"/>
          </p:nvPr>
        </p:nvSpPr>
        <p:spPr>
          <a:xfrm>
            <a:off x="838200" y="6356350"/>
            <a:ext cx="2743200" cy="365125"/>
          </a:xfrm>
          <a:prstGeom prst="rect">
            <a:avLst/>
          </a:prstGeom>
        </p:spPr>
        <p:txBody>
          <a:bodyPr/>
          <a:lstStyle/>
          <a:p>
            <a:fld id="{C66DE139-C2B9-E64C-911E-73F099F2C527}" type="datetimeFigureOut">
              <a:rPr lang="de-DE" smtClean="0"/>
              <a:t>20.04.17</a:t>
            </a:fld>
            <a:endParaRPr lang="de-DE"/>
          </a:p>
        </p:txBody>
      </p:sp>
      <p:sp>
        <p:nvSpPr>
          <p:cNvPr id="4" name="Fußzeilenplatzhalter 3"/>
          <p:cNvSpPr>
            <a:spLocks noGrp="1"/>
          </p:cNvSpPr>
          <p:nvPr>
            <p:ph type="ftr" sz="quarter" idx="11"/>
          </p:nvPr>
        </p:nvSpPr>
        <p:spPr>
          <a:xfrm>
            <a:off x="4038600" y="6356350"/>
            <a:ext cx="4114800" cy="365125"/>
          </a:xfrm>
          <a:prstGeom prst="rect">
            <a:avLst/>
          </a:prstGeom>
        </p:spPr>
        <p:txBody>
          <a:bodyPr/>
          <a:lstStyle/>
          <a:p>
            <a:endParaRPr lang="de-DE"/>
          </a:p>
        </p:txBody>
      </p:sp>
      <p:sp>
        <p:nvSpPr>
          <p:cNvPr id="5" name="Foliennummernplatzhalter 4"/>
          <p:cNvSpPr>
            <a:spLocks noGrp="1"/>
          </p:cNvSpPr>
          <p:nvPr>
            <p:ph type="sldNum" sz="quarter" idx="12"/>
          </p:nvPr>
        </p:nvSpPr>
        <p:spPr>
          <a:xfrm>
            <a:off x="8610600" y="6356350"/>
            <a:ext cx="2743200" cy="365125"/>
          </a:xfrm>
          <a:prstGeom prst="rect">
            <a:avLst/>
          </a:prstGeom>
        </p:spPr>
        <p:txBody>
          <a:bodyPr/>
          <a:lstStyle/>
          <a:p>
            <a:fld id="{D83D092B-543E-C548-97E8-B30FD6FFB62E}" type="slidenum">
              <a:rPr lang="de-DE" smtClean="0"/>
              <a:t>‹Nr.›</a:t>
            </a:fld>
            <a:endParaRPr lang="de-DE"/>
          </a:p>
        </p:txBody>
      </p:sp>
    </p:spTree>
    <p:extLst>
      <p:ext uri="{BB962C8B-B14F-4D97-AF65-F5344CB8AC3E}">
        <p14:creationId xmlns:p14="http://schemas.microsoft.com/office/powerpoint/2010/main" val="7083871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838200" y="6356350"/>
            <a:ext cx="2743200" cy="365125"/>
          </a:xfrm>
          <a:prstGeom prst="rect">
            <a:avLst/>
          </a:prstGeom>
        </p:spPr>
        <p:txBody>
          <a:bodyPr/>
          <a:lstStyle/>
          <a:p>
            <a:fld id="{C66DE139-C2B9-E64C-911E-73F099F2C527}" type="datetimeFigureOut">
              <a:rPr lang="de-DE" smtClean="0"/>
              <a:t>20.04.17</a:t>
            </a:fld>
            <a:endParaRPr lang="de-DE"/>
          </a:p>
        </p:txBody>
      </p:sp>
      <p:sp>
        <p:nvSpPr>
          <p:cNvPr id="3" name="Fußzeilenplatzhalter 2"/>
          <p:cNvSpPr>
            <a:spLocks noGrp="1"/>
          </p:cNvSpPr>
          <p:nvPr>
            <p:ph type="ftr" sz="quarter" idx="11"/>
          </p:nvPr>
        </p:nvSpPr>
        <p:spPr>
          <a:xfrm>
            <a:off x="4038600" y="6356350"/>
            <a:ext cx="4114800" cy="365125"/>
          </a:xfrm>
          <a:prstGeom prst="rect">
            <a:avLst/>
          </a:prstGeom>
        </p:spPr>
        <p:txBody>
          <a:bodyPr/>
          <a:lstStyle/>
          <a:p>
            <a:endParaRPr lang="de-DE"/>
          </a:p>
        </p:txBody>
      </p:sp>
      <p:sp>
        <p:nvSpPr>
          <p:cNvPr id="4" name="Foliennummernplatzhalter 3"/>
          <p:cNvSpPr>
            <a:spLocks noGrp="1"/>
          </p:cNvSpPr>
          <p:nvPr>
            <p:ph type="sldNum" sz="quarter" idx="12"/>
          </p:nvPr>
        </p:nvSpPr>
        <p:spPr>
          <a:xfrm>
            <a:off x="8610600" y="6356350"/>
            <a:ext cx="2743200" cy="365125"/>
          </a:xfrm>
          <a:prstGeom prst="rect">
            <a:avLst/>
          </a:prstGeom>
        </p:spPr>
        <p:txBody>
          <a:bodyPr/>
          <a:lstStyle/>
          <a:p>
            <a:fld id="{D83D092B-543E-C548-97E8-B30FD6FFB62E}" type="slidenum">
              <a:rPr lang="de-DE" smtClean="0"/>
              <a:t>‹Nr.›</a:t>
            </a:fld>
            <a:endParaRPr lang="de-DE"/>
          </a:p>
        </p:txBody>
      </p:sp>
    </p:spTree>
    <p:extLst>
      <p:ext uri="{BB962C8B-B14F-4D97-AF65-F5344CB8AC3E}">
        <p14:creationId xmlns:p14="http://schemas.microsoft.com/office/powerpoint/2010/main" val="212835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a:prstGeom prst="rect">
            <a:avLst/>
          </a:prstGeom>
        </p:spPr>
        <p:txBody>
          <a:bodyPr anchor="b"/>
          <a:lstStyle>
            <a:lvl1pPr>
              <a:defRPr sz="3200"/>
            </a:lvl1pPr>
          </a:lstStyle>
          <a:p>
            <a:r>
              <a:rPr lang="de-DE" smtClean="0"/>
              <a:t>Mastertitelformat bearbeiten</a:t>
            </a:r>
            <a:endParaRPr lang="de-DE"/>
          </a:p>
        </p:txBody>
      </p:sp>
      <p:sp>
        <p:nvSpPr>
          <p:cNvPr id="3" name="Inhaltsplatzhalter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Mastertextformat bearbeiten</a:t>
            </a:r>
          </a:p>
        </p:txBody>
      </p:sp>
      <p:sp>
        <p:nvSpPr>
          <p:cNvPr id="5" name="Datumsplatzhalter 4"/>
          <p:cNvSpPr>
            <a:spLocks noGrp="1"/>
          </p:cNvSpPr>
          <p:nvPr>
            <p:ph type="dt" sz="half" idx="10"/>
          </p:nvPr>
        </p:nvSpPr>
        <p:spPr>
          <a:xfrm>
            <a:off x="838200" y="6356350"/>
            <a:ext cx="2743200" cy="365125"/>
          </a:xfrm>
          <a:prstGeom prst="rect">
            <a:avLst/>
          </a:prstGeom>
        </p:spPr>
        <p:txBody>
          <a:bodyPr/>
          <a:lstStyle/>
          <a:p>
            <a:fld id="{C66DE139-C2B9-E64C-911E-73F099F2C527}" type="datetimeFigureOut">
              <a:rPr lang="de-DE" smtClean="0"/>
              <a:t>20.04.17</a:t>
            </a:fld>
            <a:endParaRPr lang="de-DE"/>
          </a:p>
        </p:txBody>
      </p:sp>
      <p:sp>
        <p:nvSpPr>
          <p:cNvPr id="6" name="Fußzeilenplatzhalter 5"/>
          <p:cNvSpPr>
            <a:spLocks noGrp="1"/>
          </p:cNvSpPr>
          <p:nvPr>
            <p:ph type="ftr" sz="quarter" idx="11"/>
          </p:nvPr>
        </p:nvSpPr>
        <p:spPr>
          <a:xfrm>
            <a:off x="4038600" y="6356350"/>
            <a:ext cx="4114800" cy="365125"/>
          </a:xfrm>
          <a:prstGeom prst="rect">
            <a:avLst/>
          </a:prstGeom>
        </p:spPr>
        <p:txBody>
          <a:bodyPr/>
          <a:lstStyle/>
          <a:p>
            <a:endParaRPr lang="de-DE"/>
          </a:p>
        </p:txBody>
      </p:sp>
      <p:sp>
        <p:nvSpPr>
          <p:cNvPr id="7" name="Foliennummernplatzhalter 6"/>
          <p:cNvSpPr>
            <a:spLocks noGrp="1"/>
          </p:cNvSpPr>
          <p:nvPr>
            <p:ph type="sldNum" sz="quarter" idx="12"/>
          </p:nvPr>
        </p:nvSpPr>
        <p:spPr>
          <a:xfrm>
            <a:off x="8610600" y="6356350"/>
            <a:ext cx="2743200" cy="365125"/>
          </a:xfrm>
          <a:prstGeom prst="rect">
            <a:avLst/>
          </a:prstGeom>
        </p:spPr>
        <p:txBody>
          <a:bodyPr/>
          <a:lstStyle/>
          <a:p>
            <a:fld id="{D83D092B-543E-C548-97E8-B30FD6FFB62E}" type="slidenum">
              <a:rPr lang="de-DE" smtClean="0"/>
              <a:t>‹Nr.›</a:t>
            </a:fld>
            <a:endParaRPr lang="de-DE"/>
          </a:p>
        </p:txBody>
      </p:sp>
    </p:spTree>
    <p:extLst>
      <p:ext uri="{BB962C8B-B14F-4D97-AF65-F5344CB8AC3E}">
        <p14:creationId xmlns:p14="http://schemas.microsoft.com/office/powerpoint/2010/main" val="15678082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a:prstGeom prst="rect">
            <a:avLst/>
          </a:prstGeom>
        </p:spPr>
        <p:txBody>
          <a:bodyPr anchor="b"/>
          <a:lstStyle>
            <a:lvl1pPr>
              <a:defRPr sz="3200"/>
            </a:lvl1pPr>
          </a:lstStyle>
          <a:p>
            <a:r>
              <a:rPr lang="de-DE" smtClean="0"/>
              <a:t>Mastertitelformat bearbeiten</a:t>
            </a:r>
            <a:endParaRPr lang="de-DE"/>
          </a:p>
        </p:txBody>
      </p:sp>
      <p:sp>
        <p:nvSpPr>
          <p:cNvPr id="3" name="Bildplatzhalt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Mastertextformat bearbeiten</a:t>
            </a:r>
          </a:p>
        </p:txBody>
      </p:sp>
      <p:sp>
        <p:nvSpPr>
          <p:cNvPr id="5" name="Datumsplatzhalter 4"/>
          <p:cNvSpPr>
            <a:spLocks noGrp="1"/>
          </p:cNvSpPr>
          <p:nvPr>
            <p:ph type="dt" sz="half" idx="10"/>
          </p:nvPr>
        </p:nvSpPr>
        <p:spPr>
          <a:xfrm>
            <a:off x="838200" y="6356350"/>
            <a:ext cx="2743200" cy="365125"/>
          </a:xfrm>
          <a:prstGeom prst="rect">
            <a:avLst/>
          </a:prstGeom>
        </p:spPr>
        <p:txBody>
          <a:bodyPr/>
          <a:lstStyle/>
          <a:p>
            <a:fld id="{C66DE139-C2B9-E64C-911E-73F099F2C527}" type="datetimeFigureOut">
              <a:rPr lang="de-DE" smtClean="0"/>
              <a:t>20.04.17</a:t>
            </a:fld>
            <a:endParaRPr lang="de-DE"/>
          </a:p>
        </p:txBody>
      </p:sp>
      <p:sp>
        <p:nvSpPr>
          <p:cNvPr id="6" name="Fußzeilenplatzhalter 5"/>
          <p:cNvSpPr>
            <a:spLocks noGrp="1"/>
          </p:cNvSpPr>
          <p:nvPr>
            <p:ph type="ftr" sz="quarter" idx="11"/>
          </p:nvPr>
        </p:nvSpPr>
        <p:spPr>
          <a:xfrm>
            <a:off x="4038600" y="6356350"/>
            <a:ext cx="4114800" cy="365125"/>
          </a:xfrm>
          <a:prstGeom prst="rect">
            <a:avLst/>
          </a:prstGeom>
        </p:spPr>
        <p:txBody>
          <a:bodyPr/>
          <a:lstStyle/>
          <a:p>
            <a:endParaRPr lang="de-DE"/>
          </a:p>
        </p:txBody>
      </p:sp>
      <p:sp>
        <p:nvSpPr>
          <p:cNvPr id="7" name="Foliennummernplatzhalter 6"/>
          <p:cNvSpPr>
            <a:spLocks noGrp="1"/>
          </p:cNvSpPr>
          <p:nvPr>
            <p:ph type="sldNum" sz="quarter" idx="12"/>
          </p:nvPr>
        </p:nvSpPr>
        <p:spPr>
          <a:xfrm>
            <a:off x="8610600" y="6356350"/>
            <a:ext cx="2743200" cy="365125"/>
          </a:xfrm>
          <a:prstGeom prst="rect">
            <a:avLst/>
          </a:prstGeom>
        </p:spPr>
        <p:txBody>
          <a:bodyPr/>
          <a:lstStyle/>
          <a:p>
            <a:fld id="{D83D092B-543E-C548-97E8-B30FD6FFB62E}" type="slidenum">
              <a:rPr lang="de-DE" smtClean="0"/>
              <a:t>‹Nr.›</a:t>
            </a:fld>
            <a:endParaRPr lang="de-DE"/>
          </a:p>
        </p:txBody>
      </p:sp>
    </p:spTree>
    <p:extLst>
      <p:ext uri="{BB962C8B-B14F-4D97-AF65-F5344CB8AC3E}">
        <p14:creationId xmlns:p14="http://schemas.microsoft.com/office/powerpoint/2010/main" val="52820316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Textfeld 6"/>
          <p:cNvSpPr txBox="1"/>
          <p:nvPr userDrawn="1"/>
        </p:nvSpPr>
        <p:spPr>
          <a:xfrm>
            <a:off x="534988" y="6552080"/>
            <a:ext cx="5532180" cy="169277"/>
          </a:xfrm>
          <a:prstGeom prst="rect">
            <a:avLst/>
          </a:prstGeom>
          <a:noFill/>
        </p:spPr>
        <p:txBody>
          <a:bodyPr wrap="square" lIns="0" tIns="0" rIns="0" bIns="0" rtlCol="0">
            <a:spAutoFit/>
          </a:bodyPr>
          <a:lstStyle/>
          <a:p>
            <a:r>
              <a:rPr lang="de-DE" sz="1100" dirty="0" smtClean="0">
                <a:solidFill>
                  <a:schemeClr val="tx1">
                    <a:lumMod val="50000"/>
                    <a:lumOff val="50000"/>
                  </a:schemeClr>
                </a:solidFill>
                <a:latin typeface="Klavika Light"/>
                <a:cs typeface="Klavika Light"/>
              </a:rPr>
              <a:t>Ares4® </a:t>
            </a:r>
            <a:r>
              <a:rPr lang="de-DE" sz="1100" dirty="0">
                <a:solidFill>
                  <a:schemeClr val="tx1">
                    <a:lumMod val="50000"/>
                    <a:lumOff val="50000"/>
                  </a:schemeClr>
                </a:solidFill>
                <a:latin typeface="Klavika Light"/>
                <a:cs typeface="Klavika Light"/>
              </a:rPr>
              <a:t>| </a:t>
            </a:r>
            <a:r>
              <a:rPr lang="de-DE" sz="1100" dirty="0" smtClean="0">
                <a:solidFill>
                  <a:schemeClr val="tx1">
                    <a:lumMod val="50000"/>
                    <a:lumOff val="50000"/>
                  </a:schemeClr>
                </a:solidFill>
                <a:latin typeface="Klavika Light"/>
                <a:cs typeface="Klavika Light"/>
              </a:rPr>
              <a:t>Akquise Gesprächsleitfaden | Stand 20.04.2017</a:t>
            </a:r>
            <a:endParaRPr lang="de-DE" sz="1100" dirty="0">
              <a:solidFill>
                <a:schemeClr val="tx1">
                  <a:lumMod val="50000"/>
                  <a:lumOff val="50000"/>
                </a:schemeClr>
              </a:solidFill>
              <a:latin typeface="Klavika Light"/>
              <a:cs typeface="Klavika Light"/>
            </a:endParaRPr>
          </a:p>
        </p:txBody>
      </p:sp>
      <p:sp>
        <p:nvSpPr>
          <p:cNvPr id="8" name="Textfeld 7"/>
          <p:cNvSpPr txBox="1"/>
          <p:nvPr userDrawn="1"/>
        </p:nvSpPr>
        <p:spPr>
          <a:xfrm>
            <a:off x="7124150" y="6552080"/>
            <a:ext cx="4625474" cy="169277"/>
          </a:xfrm>
          <a:prstGeom prst="rect">
            <a:avLst/>
          </a:prstGeom>
          <a:noFill/>
        </p:spPr>
        <p:txBody>
          <a:bodyPr wrap="square" lIns="0" tIns="0" rIns="0" bIns="0" rtlCol="0">
            <a:spAutoFit/>
          </a:bodyPr>
          <a:lstStyle/>
          <a:p>
            <a:pPr algn="r"/>
            <a:r>
              <a:rPr lang="de-DE" sz="1100" dirty="0">
                <a:solidFill>
                  <a:schemeClr val="tx1">
                    <a:lumMod val="50000"/>
                    <a:lumOff val="50000"/>
                  </a:schemeClr>
                </a:solidFill>
                <a:latin typeface="Klavika Light"/>
                <a:cs typeface="Klavika Light"/>
              </a:rPr>
              <a:t>Seite </a:t>
            </a:r>
            <a:fld id="{ADC8F372-2AF3-7745-99DF-66AAA2D8E98A}" type="slidenum">
              <a:rPr sz="1100">
                <a:solidFill>
                  <a:schemeClr val="tx1">
                    <a:lumMod val="50000"/>
                    <a:lumOff val="50000"/>
                  </a:schemeClr>
                </a:solidFill>
              </a:rPr>
              <a:t>‹Nr.›</a:t>
            </a:fld>
            <a:endParaRPr lang="de-DE" sz="1100" dirty="0">
              <a:solidFill>
                <a:schemeClr val="tx1">
                  <a:lumMod val="50000"/>
                  <a:lumOff val="50000"/>
                </a:schemeClr>
              </a:solidFill>
              <a:latin typeface="Klavika Light"/>
              <a:cs typeface="Klavika Light"/>
            </a:endParaRPr>
          </a:p>
        </p:txBody>
      </p:sp>
      <p:pic>
        <p:nvPicPr>
          <p:cNvPr id="5" name="Bild 4" descr="PPL_Ares4_Logorahmen_Schrift_blau.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651321" y="0"/>
            <a:ext cx="1098303" cy="822274"/>
          </a:xfrm>
          <a:prstGeom prst="rect">
            <a:avLst/>
          </a:prstGeom>
        </p:spPr>
      </p:pic>
    </p:spTree>
    <p:extLst>
      <p:ext uri="{BB962C8B-B14F-4D97-AF65-F5344CB8AC3E}">
        <p14:creationId xmlns:p14="http://schemas.microsoft.com/office/powerpoint/2010/main" val="6202857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lang="de-DE" dirty="0"/>
          </a:p>
        </p:txBody>
      </p:sp>
      <p:cxnSp>
        <p:nvCxnSpPr>
          <p:cNvPr id="5" name="Gerade Verbindung 4"/>
          <p:cNvCxnSpPr/>
          <p:nvPr/>
        </p:nvCxnSpPr>
        <p:spPr>
          <a:xfrm>
            <a:off x="323851" y="5816017"/>
            <a:ext cx="9144000" cy="0"/>
          </a:xfrm>
          <a:prstGeom prst="line">
            <a:avLst/>
          </a:prstGeom>
          <a:ln>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Gerade Verbindung 7"/>
          <p:cNvCxnSpPr/>
          <p:nvPr/>
        </p:nvCxnSpPr>
        <p:spPr>
          <a:xfrm>
            <a:off x="0" y="6497055"/>
            <a:ext cx="9144000" cy="0"/>
          </a:xfrm>
          <a:prstGeom prst="line">
            <a:avLst/>
          </a:prstGeom>
          <a:ln>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pic>
        <p:nvPicPr>
          <p:cNvPr id="9" name="Bild 8" descr="PPL_AR4_Hintergrund_orange_PPT.png"/>
          <p:cNvPicPr>
            <a:picLocks noChangeAspect="1"/>
          </p:cNvPicPr>
          <p:nvPr/>
        </p:nvPicPr>
        <p:blipFill rotWithShape="1">
          <a:blip r:embed="rId2">
            <a:extLst>
              <a:ext uri="{28A0092B-C50C-407E-A947-70E740481C1C}">
                <a14:useLocalDpi xmlns:a14="http://schemas.microsoft.com/office/drawing/2010/main" val="0"/>
              </a:ext>
            </a:extLst>
          </a:blip>
          <a:srcRect t="1" b="16442"/>
          <a:stretch/>
        </p:blipFill>
        <p:spPr>
          <a:xfrm>
            <a:off x="838200" y="1825625"/>
            <a:ext cx="8629651" cy="3990392"/>
          </a:xfrm>
          <a:prstGeom prst="rect">
            <a:avLst/>
          </a:prstGeom>
        </p:spPr>
      </p:pic>
      <p:sp>
        <p:nvSpPr>
          <p:cNvPr id="10" name="Textfeld 9"/>
          <p:cNvSpPr txBox="1"/>
          <p:nvPr/>
        </p:nvSpPr>
        <p:spPr>
          <a:xfrm>
            <a:off x="838200" y="849313"/>
            <a:ext cx="6689436" cy="738664"/>
          </a:xfrm>
          <a:prstGeom prst="rect">
            <a:avLst/>
          </a:prstGeom>
          <a:noFill/>
        </p:spPr>
        <p:txBody>
          <a:bodyPr wrap="square" lIns="0" tIns="0" rIns="0" bIns="0" rtlCol="0">
            <a:spAutoFit/>
          </a:bodyPr>
          <a:lstStyle/>
          <a:p>
            <a:r>
              <a:rPr lang="de-DE" sz="2400" dirty="0">
                <a:solidFill>
                  <a:schemeClr val="tx1">
                    <a:lumMod val="50000"/>
                    <a:lumOff val="50000"/>
                  </a:schemeClr>
                </a:solidFill>
                <a:latin typeface="Klavika Light"/>
                <a:cs typeface="Klavika Light"/>
              </a:rPr>
              <a:t>Ares4</a:t>
            </a:r>
            <a:r>
              <a:rPr lang="de-DE" sz="2400" dirty="0" smtClean="0">
                <a:solidFill>
                  <a:schemeClr val="tx1">
                    <a:lumMod val="50000"/>
                    <a:lumOff val="50000"/>
                  </a:schemeClr>
                </a:solidFill>
                <a:latin typeface="Klavika Light"/>
                <a:cs typeface="Klavika Light"/>
              </a:rPr>
              <a:t>®</a:t>
            </a:r>
            <a:r>
              <a:rPr lang="de-DE" sz="2400" dirty="0">
                <a:solidFill>
                  <a:schemeClr val="tx1">
                    <a:lumMod val="50000"/>
                    <a:lumOff val="50000"/>
                  </a:schemeClr>
                </a:solidFill>
                <a:latin typeface="Klavika Light"/>
                <a:cs typeface="Klavika Light"/>
              </a:rPr>
              <a:t/>
            </a:r>
            <a:br>
              <a:rPr lang="de-DE" sz="2400" dirty="0">
                <a:solidFill>
                  <a:schemeClr val="tx1">
                    <a:lumMod val="50000"/>
                    <a:lumOff val="50000"/>
                  </a:schemeClr>
                </a:solidFill>
                <a:latin typeface="Klavika Light"/>
                <a:cs typeface="Klavika Light"/>
              </a:rPr>
            </a:br>
            <a:r>
              <a:rPr lang="de-DE" sz="2400" dirty="0" smtClean="0">
                <a:solidFill>
                  <a:schemeClr val="tx1">
                    <a:lumMod val="50000"/>
                    <a:lumOff val="50000"/>
                  </a:schemeClr>
                </a:solidFill>
                <a:latin typeface="Klavika Light"/>
                <a:cs typeface="Klavika Light"/>
              </a:rPr>
              <a:t>Telefonskript</a:t>
            </a:r>
            <a:endParaRPr lang="de-DE" sz="2400" dirty="0">
              <a:solidFill>
                <a:schemeClr val="tx1">
                  <a:lumMod val="50000"/>
                  <a:lumOff val="50000"/>
                </a:schemeClr>
              </a:solidFill>
              <a:latin typeface="Klavika Light"/>
              <a:cs typeface="Klavika Light"/>
            </a:endParaRPr>
          </a:p>
        </p:txBody>
      </p:sp>
    </p:spTree>
    <p:extLst>
      <p:ext uri="{BB962C8B-B14F-4D97-AF65-F5344CB8AC3E}">
        <p14:creationId xmlns:p14="http://schemas.microsoft.com/office/powerpoint/2010/main" val="11223532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p:cNvSpPr txBox="1"/>
          <p:nvPr/>
        </p:nvSpPr>
        <p:spPr>
          <a:xfrm>
            <a:off x="553792" y="1018816"/>
            <a:ext cx="9072808" cy="738664"/>
          </a:xfrm>
          <a:prstGeom prst="rect">
            <a:avLst/>
          </a:prstGeom>
          <a:noFill/>
        </p:spPr>
        <p:txBody>
          <a:bodyPr wrap="square" lIns="0" tIns="0" rIns="0" bIns="0" rtlCol="0">
            <a:spAutoFit/>
          </a:bodyPr>
          <a:lstStyle/>
          <a:p>
            <a:r>
              <a:rPr lang="de-DE" sz="2400" dirty="0" smtClean="0">
                <a:solidFill>
                  <a:schemeClr val="tx1">
                    <a:lumMod val="50000"/>
                    <a:lumOff val="50000"/>
                  </a:schemeClr>
                </a:solidFill>
                <a:latin typeface="Klavika" charset="0"/>
                <a:ea typeface="Klavika" charset="0"/>
                <a:cs typeface="Klavika" charset="0"/>
              </a:rPr>
              <a:t>Ares4®</a:t>
            </a:r>
            <a:endParaRPr lang="de-DE" sz="2400" dirty="0">
              <a:solidFill>
                <a:schemeClr val="tx1">
                  <a:lumMod val="50000"/>
                  <a:lumOff val="50000"/>
                </a:schemeClr>
              </a:solidFill>
              <a:latin typeface="Klavika" charset="0"/>
              <a:ea typeface="Klavika" charset="0"/>
              <a:cs typeface="Klavika" charset="0"/>
            </a:endParaRPr>
          </a:p>
          <a:p>
            <a:r>
              <a:rPr lang="de-DE" sz="2400" dirty="0" err="1" smtClean="0">
                <a:solidFill>
                  <a:schemeClr val="tx1">
                    <a:lumMod val="50000"/>
                    <a:lumOff val="50000"/>
                  </a:schemeClr>
                </a:solidFill>
                <a:latin typeface="Klavika Light"/>
                <a:cs typeface="Klavika Light"/>
              </a:rPr>
              <a:t>Vertrieb_Kaltakquise_Telefon_Gesprächsleitfaden</a:t>
            </a:r>
            <a:endParaRPr lang="de-DE" sz="2400" dirty="0">
              <a:solidFill>
                <a:schemeClr val="tx1">
                  <a:lumMod val="50000"/>
                  <a:lumOff val="50000"/>
                </a:schemeClr>
              </a:solidFill>
              <a:latin typeface="Klavika Light"/>
              <a:cs typeface="Klavika Light"/>
            </a:endParaRPr>
          </a:p>
        </p:txBody>
      </p:sp>
      <p:cxnSp>
        <p:nvCxnSpPr>
          <p:cNvPr id="9" name="Gerade Verbindung 8"/>
          <p:cNvCxnSpPr/>
          <p:nvPr/>
        </p:nvCxnSpPr>
        <p:spPr>
          <a:xfrm>
            <a:off x="1524000" y="6497055"/>
            <a:ext cx="9144000" cy="0"/>
          </a:xfrm>
          <a:prstGeom prst="line">
            <a:avLst/>
          </a:prstGeom>
          <a:ln>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7" name="Textfeld 6"/>
          <p:cNvSpPr txBox="1"/>
          <p:nvPr/>
        </p:nvSpPr>
        <p:spPr>
          <a:xfrm>
            <a:off x="553792" y="2508250"/>
            <a:ext cx="7910513" cy="2462213"/>
          </a:xfrm>
          <a:prstGeom prst="rect">
            <a:avLst/>
          </a:prstGeom>
          <a:noFill/>
        </p:spPr>
        <p:txBody>
          <a:bodyPr wrap="square" lIns="0" tIns="0" rIns="0" bIns="0" rtlCol="0">
            <a:spAutoFit/>
          </a:bodyPr>
          <a:lstStyle/>
          <a:p>
            <a:r>
              <a:rPr lang="de-DE" sz="1600" dirty="0" smtClean="0">
                <a:solidFill>
                  <a:schemeClr val="tx1">
                    <a:lumMod val="50000"/>
                    <a:lumOff val="50000"/>
                  </a:schemeClr>
                </a:solidFill>
                <a:latin typeface="Klavika" charset="0"/>
                <a:ea typeface="Klavika" charset="0"/>
                <a:cs typeface="Klavika" charset="0"/>
              </a:rPr>
              <a:t>Verstehe den Gesprächsleitfaden als Kurzversion und minimalen Standard. </a:t>
            </a:r>
          </a:p>
          <a:p>
            <a:r>
              <a:rPr lang="de-DE" sz="1600" dirty="0" smtClean="0">
                <a:solidFill>
                  <a:schemeClr val="tx1">
                    <a:lumMod val="50000"/>
                    <a:lumOff val="50000"/>
                  </a:schemeClr>
                </a:solidFill>
                <a:latin typeface="Klavika" charset="0"/>
                <a:ea typeface="Klavika" charset="0"/>
                <a:cs typeface="Klavika" charset="0"/>
              </a:rPr>
              <a:t>Das Gespräch kann sich anders entwickeln. Der Angerufene kann nach dem Prinzip fragen etc.</a:t>
            </a:r>
          </a:p>
          <a:p>
            <a:r>
              <a:rPr lang="de-DE" sz="1600" dirty="0" smtClean="0">
                <a:solidFill>
                  <a:schemeClr val="tx1">
                    <a:lumMod val="50000"/>
                    <a:lumOff val="50000"/>
                  </a:schemeClr>
                </a:solidFill>
                <a:latin typeface="Klavika" charset="0"/>
                <a:ea typeface="Klavika" charset="0"/>
                <a:cs typeface="Klavika" charset="0"/>
              </a:rPr>
              <a:t>Grundsätzlich ist er inhaltlich in </a:t>
            </a:r>
            <a:r>
              <a:rPr lang="de-DE" sz="1600" dirty="0">
                <a:solidFill>
                  <a:schemeClr val="tx1">
                    <a:lumMod val="50000"/>
                    <a:lumOff val="50000"/>
                  </a:schemeClr>
                </a:solidFill>
                <a:latin typeface="Klavika" charset="0"/>
                <a:ea typeface="Klavika" charset="0"/>
                <a:cs typeface="Klavika" charset="0"/>
              </a:rPr>
              <a:t>P</a:t>
            </a:r>
            <a:r>
              <a:rPr lang="de-DE" sz="1600" dirty="0" smtClean="0">
                <a:solidFill>
                  <a:schemeClr val="tx1">
                    <a:lumMod val="50000"/>
                    <a:lumOff val="50000"/>
                  </a:schemeClr>
                </a:solidFill>
                <a:latin typeface="Klavika" charset="0"/>
                <a:ea typeface="Klavika" charset="0"/>
                <a:cs typeface="Klavika" charset="0"/>
              </a:rPr>
              <a:t>hasen aufgebaut.</a:t>
            </a:r>
          </a:p>
          <a:p>
            <a:endParaRPr lang="de-DE" sz="1600" dirty="0">
              <a:solidFill>
                <a:schemeClr val="tx1">
                  <a:lumMod val="50000"/>
                  <a:lumOff val="50000"/>
                </a:schemeClr>
              </a:solidFill>
              <a:latin typeface="Klavika" charset="0"/>
              <a:ea typeface="Klavika" charset="0"/>
              <a:cs typeface="Klavika" charset="0"/>
            </a:endParaRPr>
          </a:p>
          <a:p>
            <a:pPr marL="342900" indent="-342900">
              <a:buAutoNum type="arabicPeriod"/>
            </a:pPr>
            <a:r>
              <a:rPr lang="de-DE" sz="1600" dirty="0" smtClean="0">
                <a:solidFill>
                  <a:schemeClr val="tx1">
                    <a:lumMod val="50000"/>
                    <a:lumOff val="50000"/>
                  </a:schemeClr>
                </a:solidFill>
                <a:latin typeface="Klavika" charset="0"/>
                <a:ea typeface="Klavika" charset="0"/>
                <a:cs typeface="Klavika" charset="0"/>
              </a:rPr>
              <a:t>Vorstellung</a:t>
            </a:r>
          </a:p>
          <a:p>
            <a:pPr marL="342900" indent="-342900">
              <a:buAutoNum type="arabicPeriod"/>
            </a:pPr>
            <a:r>
              <a:rPr lang="de-DE" sz="1600" dirty="0" smtClean="0">
                <a:solidFill>
                  <a:schemeClr val="tx1">
                    <a:lumMod val="50000"/>
                    <a:lumOff val="50000"/>
                  </a:schemeClr>
                </a:solidFill>
                <a:latin typeface="Klavika" charset="0"/>
                <a:ea typeface="Klavika" charset="0"/>
                <a:cs typeface="Klavika" charset="0"/>
              </a:rPr>
              <a:t>Beispiele</a:t>
            </a:r>
          </a:p>
          <a:p>
            <a:pPr marL="342900" indent="-342900">
              <a:buAutoNum type="arabicPeriod"/>
            </a:pPr>
            <a:r>
              <a:rPr lang="de-DE" sz="1600" dirty="0" smtClean="0">
                <a:solidFill>
                  <a:schemeClr val="tx1">
                    <a:lumMod val="50000"/>
                    <a:lumOff val="50000"/>
                  </a:schemeClr>
                </a:solidFill>
                <a:latin typeface="Klavika" charset="0"/>
                <a:ea typeface="Klavika" charset="0"/>
                <a:cs typeface="Klavika" charset="0"/>
              </a:rPr>
              <a:t>Kosten, Zeit, Nerven</a:t>
            </a:r>
          </a:p>
          <a:p>
            <a:pPr marL="342900" indent="-342900">
              <a:buAutoNum type="arabicPeriod"/>
            </a:pPr>
            <a:r>
              <a:rPr lang="de-DE" sz="1600" dirty="0" smtClean="0">
                <a:solidFill>
                  <a:schemeClr val="tx1">
                    <a:lumMod val="50000"/>
                    <a:lumOff val="50000"/>
                  </a:schemeClr>
                </a:solidFill>
                <a:latin typeface="Klavika" charset="0"/>
                <a:ea typeface="Klavika" charset="0"/>
                <a:cs typeface="Klavika" charset="0"/>
              </a:rPr>
              <a:t>Termin</a:t>
            </a:r>
          </a:p>
          <a:p>
            <a:pPr marL="342900" indent="-342900">
              <a:buAutoNum type="arabicPeriod"/>
            </a:pPr>
            <a:r>
              <a:rPr lang="de-DE" sz="1600" dirty="0" smtClean="0">
                <a:solidFill>
                  <a:schemeClr val="tx1">
                    <a:lumMod val="50000"/>
                    <a:lumOff val="50000"/>
                  </a:schemeClr>
                </a:solidFill>
                <a:latin typeface="Klavika" charset="0"/>
                <a:ea typeface="Klavika" charset="0"/>
                <a:cs typeface="Klavika" charset="0"/>
              </a:rPr>
              <a:t>Nachfassen</a:t>
            </a:r>
          </a:p>
          <a:p>
            <a:pPr marL="342900" indent="-342900">
              <a:buAutoNum type="arabicPeriod"/>
            </a:pPr>
            <a:endParaRPr lang="de-DE" sz="1600" dirty="0" smtClean="0">
              <a:solidFill>
                <a:schemeClr val="tx1">
                  <a:lumMod val="50000"/>
                  <a:lumOff val="50000"/>
                </a:schemeClr>
              </a:solidFill>
              <a:latin typeface="Klavika Light"/>
              <a:cs typeface="Klavika Light"/>
            </a:endParaRPr>
          </a:p>
        </p:txBody>
      </p:sp>
    </p:spTree>
    <p:extLst>
      <p:ext uri="{BB962C8B-B14F-4D97-AF65-F5344CB8AC3E}">
        <p14:creationId xmlns:p14="http://schemas.microsoft.com/office/powerpoint/2010/main" val="16498764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p:cNvSpPr txBox="1"/>
          <p:nvPr/>
        </p:nvSpPr>
        <p:spPr>
          <a:xfrm>
            <a:off x="553792" y="1044216"/>
            <a:ext cx="9072808" cy="738664"/>
          </a:xfrm>
          <a:prstGeom prst="rect">
            <a:avLst/>
          </a:prstGeom>
          <a:noFill/>
        </p:spPr>
        <p:txBody>
          <a:bodyPr wrap="square" lIns="0" tIns="0" rIns="0" bIns="0" rtlCol="0">
            <a:spAutoFit/>
          </a:bodyPr>
          <a:lstStyle/>
          <a:p>
            <a:r>
              <a:rPr lang="de-DE" sz="2400" dirty="0" smtClean="0">
                <a:solidFill>
                  <a:schemeClr val="tx1">
                    <a:lumMod val="50000"/>
                    <a:lumOff val="50000"/>
                  </a:schemeClr>
                </a:solidFill>
                <a:latin typeface="Klavika" charset="0"/>
                <a:ea typeface="Klavika" charset="0"/>
                <a:cs typeface="Klavika" charset="0"/>
              </a:rPr>
              <a:t>Ares4®</a:t>
            </a:r>
            <a:endParaRPr lang="de-DE" sz="2400" dirty="0">
              <a:solidFill>
                <a:schemeClr val="tx1">
                  <a:lumMod val="50000"/>
                  <a:lumOff val="50000"/>
                </a:schemeClr>
              </a:solidFill>
              <a:latin typeface="Klavika" charset="0"/>
              <a:ea typeface="Klavika" charset="0"/>
              <a:cs typeface="Klavika" charset="0"/>
            </a:endParaRPr>
          </a:p>
          <a:p>
            <a:r>
              <a:rPr lang="de-DE" sz="2400" dirty="0" err="1" smtClean="0">
                <a:solidFill>
                  <a:schemeClr val="tx1">
                    <a:lumMod val="50000"/>
                    <a:lumOff val="50000"/>
                  </a:schemeClr>
                </a:solidFill>
                <a:latin typeface="Klavika Light"/>
                <a:cs typeface="Klavika Light"/>
              </a:rPr>
              <a:t>Vertrieb_Kaltakquise_Telefon_Gesprächsleitfaden</a:t>
            </a:r>
            <a:endParaRPr lang="de-DE" sz="2400" dirty="0">
              <a:solidFill>
                <a:schemeClr val="tx1">
                  <a:lumMod val="50000"/>
                  <a:lumOff val="50000"/>
                </a:schemeClr>
              </a:solidFill>
              <a:latin typeface="Klavika Light"/>
              <a:cs typeface="Klavika Light"/>
            </a:endParaRPr>
          </a:p>
        </p:txBody>
      </p:sp>
      <p:cxnSp>
        <p:nvCxnSpPr>
          <p:cNvPr id="9" name="Gerade Verbindung 8"/>
          <p:cNvCxnSpPr/>
          <p:nvPr/>
        </p:nvCxnSpPr>
        <p:spPr>
          <a:xfrm>
            <a:off x="1524000" y="6497055"/>
            <a:ext cx="9144000" cy="0"/>
          </a:xfrm>
          <a:prstGeom prst="line">
            <a:avLst/>
          </a:prstGeom>
          <a:ln>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7" name="Textfeld 6"/>
          <p:cNvSpPr txBox="1"/>
          <p:nvPr/>
        </p:nvSpPr>
        <p:spPr>
          <a:xfrm>
            <a:off x="553792" y="2170197"/>
            <a:ext cx="7910513" cy="3939540"/>
          </a:xfrm>
          <a:prstGeom prst="rect">
            <a:avLst/>
          </a:prstGeom>
          <a:noFill/>
        </p:spPr>
        <p:txBody>
          <a:bodyPr wrap="square" lIns="0" tIns="0" rIns="0" bIns="0" rtlCol="0">
            <a:spAutoFit/>
          </a:bodyPr>
          <a:lstStyle/>
          <a:p>
            <a:r>
              <a:rPr lang="de-DE" sz="1600" dirty="0" smtClean="0">
                <a:solidFill>
                  <a:schemeClr val="tx1">
                    <a:lumMod val="50000"/>
                    <a:lumOff val="50000"/>
                  </a:schemeClr>
                </a:solidFill>
                <a:latin typeface="Klavika" charset="0"/>
                <a:ea typeface="Klavika" charset="0"/>
                <a:cs typeface="Klavika" charset="0"/>
              </a:rPr>
              <a:t>Vorstellung</a:t>
            </a:r>
          </a:p>
          <a:p>
            <a:pPr marL="342900" indent="-342900">
              <a:buAutoNum type="arabicPeriod"/>
            </a:pPr>
            <a:r>
              <a:rPr lang="de-DE" sz="1600" dirty="0" smtClean="0">
                <a:solidFill>
                  <a:schemeClr val="tx1">
                    <a:lumMod val="50000"/>
                    <a:lumOff val="50000"/>
                  </a:schemeClr>
                </a:solidFill>
                <a:latin typeface="Klavika Light"/>
                <a:cs typeface="Klavika Light"/>
              </a:rPr>
              <a:t>Guten Tag Herr Maier, mein Name ist Torsten Becker von den Prozesspiraten aus Ulm.</a:t>
            </a:r>
            <a:endParaRPr lang="de-DE" sz="1600" dirty="0">
              <a:solidFill>
                <a:schemeClr val="tx1">
                  <a:lumMod val="50000"/>
                  <a:lumOff val="50000"/>
                </a:schemeClr>
              </a:solidFill>
              <a:latin typeface="Klavika Light"/>
              <a:cs typeface="Klavika Light"/>
            </a:endParaRPr>
          </a:p>
          <a:p>
            <a:pPr marL="342900" indent="-342900">
              <a:buAutoNum type="arabicPeriod"/>
            </a:pPr>
            <a:r>
              <a:rPr lang="de-DE" sz="1600" dirty="0" smtClean="0">
                <a:solidFill>
                  <a:schemeClr val="tx1">
                    <a:lumMod val="50000"/>
                    <a:lumOff val="50000"/>
                  </a:schemeClr>
                </a:solidFill>
                <a:latin typeface="Klavika Light"/>
                <a:cs typeface="Klavika Light"/>
              </a:rPr>
              <a:t>Haben Sie kurz Zeit? Ich habe da was, das sehr interessant für Sie sein könnte.</a:t>
            </a:r>
          </a:p>
          <a:p>
            <a:pPr marL="342900" indent="-342900">
              <a:buAutoNum type="arabicPeriod"/>
            </a:pPr>
            <a:r>
              <a:rPr lang="de-DE" sz="1600" dirty="0" smtClean="0">
                <a:solidFill>
                  <a:schemeClr val="tx1">
                    <a:lumMod val="50000"/>
                    <a:lumOff val="50000"/>
                  </a:schemeClr>
                </a:solidFill>
                <a:latin typeface="Klavika Light"/>
                <a:cs typeface="Klavika Light"/>
              </a:rPr>
              <a:t>Haben Sie schon einmal etwas von DXP-Systemen gehört?</a:t>
            </a:r>
          </a:p>
          <a:p>
            <a:pPr marL="342900" indent="-342900">
              <a:buAutoNum type="arabicPeriod"/>
            </a:pPr>
            <a:r>
              <a:rPr lang="de-DE" sz="1600" dirty="0" smtClean="0">
                <a:solidFill>
                  <a:schemeClr val="tx1">
                    <a:lumMod val="50000"/>
                    <a:lumOff val="50000"/>
                  </a:schemeClr>
                </a:solidFill>
                <a:latin typeface="Klavika Light"/>
                <a:cs typeface="Klavika Light"/>
              </a:rPr>
              <a:t>Ich bis vor einem Jahr auch nicht!</a:t>
            </a:r>
          </a:p>
          <a:p>
            <a:pPr marL="342900" indent="-342900">
              <a:buAutoNum type="arabicPeriod"/>
            </a:pPr>
            <a:r>
              <a:rPr lang="de-DE" sz="1600" dirty="0" smtClean="0">
                <a:solidFill>
                  <a:schemeClr val="tx1">
                    <a:lumMod val="50000"/>
                    <a:lumOff val="50000"/>
                  </a:schemeClr>
                </a:solidFill>
                <a:latin typeface="Klavika Light"/>
                <a:cs typeface="Klavika Light"/>
              </a:rPr>
              <a:t>DXP bedeutet Digital Experience </a:t>
            </a:r>
            <a:r>
              <a:rPr lang="de-DE" sz="1600" dirty="0" err="1" smtClean="0">
                <a:solidFill>
                  <a:schemeClr val="tx1">
                    <a:lumMod val="50000"/>
                    <a:lumOff val="50000"/>
                  </a:schemeClr>
                </a:solidFill>
                <a:latin typeface="Klavika Light"/>
                <a:cs typeface="Klavika Light"/>
              </a:rPr>
              <a:t>Platform</a:t>
            </a:r>
            <a:r>
              <a:rPr lang="de-DE" sz="1600" dirty="0" smtClean="0">
                <a:solidFill>
                  <a:schemeClr val="tx1">
                    <a:lumMod val="50000"/>
                    <a:lumOff val="50000"/>
                  </a:schemeClr>
                </a:solidFill>
                <a:latin typeface="Klavika Light"/>
                <a:cs typeface="Klavika Light"/>
              </a:rPr>
              <a:t> und beschreibt kurz gesagt die Möglichkeit, sehr einfach und schnell </a:t>
            </a:r>
            <a:r>
              <a:rPr lang="mr-IN" sz="1600" dirty="0" smtClean="0">
                <a:solidFill>
                  <a:schemeClr val="tx1">
                    <a:lumMod val="50000"/>
                    <a:lumOff val="50000"/>
                  </a:schemeClr>
                </a:solidFill>
                <a:latin typeface="Klavika Light"/>
                <a:cs typeface="Klavika Light"/>
              </a:rPr>
              <a:t>–</a:t>
            </a:r>
            <a:r>
              <a:rPr lang="de-DE" sz="1600" dirty="0" smtClean="0">
                <a:solidFill>
                  <a:schemeClr val="tx1">
                    <a:lumMod val="50000"/>
                    <a:lumOff val="50000"/>
                  </a:schemeClr>
                </a:solidFill>
                <a:latin typeface="Klavika Light"/>
                <a:cs typeface="Klavika Light"/>
              </a:rPr>
              <a:t> ich spreche hier </a:t>
            </a:r>
            <a:r>
              <a:rPr lang="de-DE" sz="1600" dirty="0">
                <a:solidFill>
                  <a:schemeClr val="tx1">
                    <a:lumMod val="50000"/>
                    <a:lumOff val="50000"/>
                  </a:schemeClr>
                </a:solidFill>
                <a:latin typeface="Klavika Light"/>
                <a:cs typeface="Klavika Light"/>
              </a:rPr>
              <a:t>, je nach Anwendung </a:t>
            </a:r>
            <a:r>
              <a:rPr lang="de-DE" sz="1600" dirty="0" smtClean="0">
                <a:solidFill>
                  <a:schemeClr val="tx1">
                    <a:lumMod val="50000"/>
                    <a:lumOff val="50000"/>
                  </a:schemeClr>
                </a:solidFill>
                <a:latin typeface="Klavika Light"/>
                <a:cs typeface="Klavika Light"/>
              </a:rPr>
              <a:t>von wenigen Minuten, Stunden oder Tagen </a:t>
            </a:r>
            <a:r>
              <a:rPr lang="mr-IN" sz="1600" dirty="0" smtClean="0">
                <a:solidFill>
                  <a:schemeClr val="tx1">
                    <a:lumMod val="50000"/>
                    <a:lumOff val="50000"/>
                  </a:schemeClr>
                </a:solidFill>
                <a:latin typeface="Klavika Light"/>
                <a:cs typeface="Klavika Light"/>
              </a:rPr>
              <a:t>–</a:t>
            </a:r>
            <a:r>
              <a:rPr lang="de-DE" sz="1600" dirty="0" smtClean="0">
                <a:solidFill>
                  <a:schemeClr val="tx1">
                    <a:lumMod val="50000"/>
                    <a:lumOff val="50000"/>
                  </a:schemeClr>
                </a:solidFill>
                <a:latin typeface="Klavika Light"/>
                <a:cs typeface="Klavika Light"/>
              </a:rPr>
              <a:t> und ohne Programmierung und Agentur verschiedene digitale Präsenzen wie Webseiten, </a:t>
            </a:r>
            <a:r>
              <a:rPr lang="de-DE" sz="1600" dirty="0" err="1" smtClean="0">
                <a:solidFill>
                  <a:schemeClr val="tx1">
                    <a:lumMod val="50000"/>
                    <a:lumOff val="50000"/>
                  </a:schemeClr>
                </a:solidFill>
                <a:latin typeface="Klavika Light"/>
                <a:cs typeface="Klavika Light"/>
              </a:rPr>
              <a:t>Microsites</a:t>
            </a:r>
            <a:r>
              <a:rPr lang="de-DE" sz="1600" dirty="0" smtClean="0">
                <a:solidFill>
                  <a:schemeClr val="tx1">
                    <a:lumMod val="50000"/>
                    <a:lumOff val="50000"/>
                  </a:schemeClr>
                </a:solidFill>
                <a:latin typeface="Klavika Light"/>
                <a:cs typeface="Klavika Light"/>
              </a:rPr>
              <a:t>, Intranets, Showrooms, Vertriebsseiten Apps, Newsletter und viele weitere Anwendungen zu erstellen.</a:t>
            </a:r>
          </a:p>
          <a:p>
            <a:pPr marL="342900" indent="-342900">
              <a:buAutoNum type="arabicPeriod"/>
            </a:pPr>
            <a:r>
              <a:rPr lang="de-DE" sz="1600" dirty="0" smtClean="0">
                <a:solidFill>
                  <a:schemeClr val="tx1">
                    <a:lumMod val="50000"/>
                    <a:lumOff val="50000"/>
                  </a:schemeClr>
                </a:solidFill>
                <a:latin typeface="Klavika Light"/>
                <a:cs typeface="Klavika Light"/>
              </a:rPr>
              <a:t>Interessant dabei ist auch, dass die Inhalte durch externe Impulse wie Internet </a:t>
            </a:r>
            <a:r>
              <a:rPr lang="de-DE" sz="1600" dirty="0" err="1" smtClean="0">
                <a:solidFill>
                  <a:schemeClr val="tx1">
                    <a:lumMod val="50000"/>
                    <a:lumOff val="50000"/>
                  </a:schemeClr>
                </a:solidFill>
                <a:latin typeface="Klavika Light"/>
                <a:cs typeface="Klavika Light"/>
              </a:rPr>
              <a:t>of</a:t>
            </a:r>
            <a:r>
              <a:rPr lang="de-DE" sz="1600" dirty="0" smtClean="0">
                <a:solidFill>
                  <a:schemeClr val="tx1">
                    <a:lumMod val="50000"/>
                    <a:lumOff val="50000"/>
                  </a:schemeClr>
                </a:solidFill>
                <a:latin typeface="Klavika Light"/>
                <a:cs typeface="Klavika Light"/>
              </a:rPr>
              <a:t> Things, Wetter oder </a:t>
            </a:r>
            <a:r>
              <a:rPr lang="de-DE" sz="1600" dirty="0" err="1" smtClean="0">
                <a:solidFill>
                  <a:schemeClr val="tx1">
                    <a:lumMod val="50000"/>
                    <a:lumOff val="50000"/>
                  </a:schemeClr>
                </a:solidFill>
                <a:latin typeface="Klavika Light"/>
                <a:cs typeface="Klavika Light"/>
              </a:rPr>
              <a:t>Geoddaten</a:t>
            </a:r>
            <a:r>
              <a:rPr lang="de-DE" sz="1600" dirty="0" smtClean="0">
                <a:solidFill>
                  <a:schemeClr val="tx1">
                    <a:lumMod val="50000"/>
                    <a:lumOff val="50000"/>
                  </a:schemeClr>
                </a:solidFill>
                <a:latin typeface="Klavika Light"/>
                <a:cs typeface="Klavika Light"/>
              </a:rPr>
              <a:t> gesteuert werden können.</a:t>
            </a:r>
          </a:p>
          <a:p>
            <a:pPr marL="342900" indent="-342900">
              <a:buAutoNum type="arabicPeriod"/>
            </a:pPr>
            <a:r>
              <a:rPr lang="de-DE" sz="1600" dirty="0" smtClean="0">
                <a:solidFill>
                  <a:schemeClr val="tx1">
                    <a:lumMod val="50000"/>
                    <a:lumOff val="50000"/>
                  </a:schemeClr>
                </a:solidFill>
                <a:latin typeface="Klavika Light"/>
                <a:cs typeface="Klavika Light"/>
              </a:rPr>
              <a:t>Sie können das DXP-System auch in vorhandene Anwendungen integrieren, das nennen wir Hybridsystem. Oder Sie nutzen es als Sichtsystem für existierende Systeme des Unternehmens. Damit fassen Sie ganz einfach verschiedene Systeme visuell zusammen.</a:t>
            </a:r>
          </a:p>
          <a:p>
            <a:pPr marL="342900" indent="-342900">
              <a:buAutoNum type="arabicPeriod"/>
            </a:pPr>
            <a:r>
              <a:rPr lang="de-DE" sz="1600" dirty="0" smtClean="0">
                <a:solidFill>
                  <a:schemeClr val="tx1">
                    <a:lumMod val="50000"/>
                    <a:lumOff val="50000"/>
                  </a:schemeClr>
                </a:solidFill>
                <a:latin typeface="Klavika Light"/>
                <a:cs typeface="Klavika Light"/>
              </a:rPr>
              <a:t>Und es reagiert automatisch auf allen Endgeräten </a:t>
            </a:r>
            <a:r>
              <a:rPr lang="de-DE" sz="1600" dirty="0" err="1" smtClean="0">
                <a:solidFill>
                  <a:schemeClr val="tx1">
                    <a:lumMod val="50000"/>
                    <a:lumOff val="50000"/>
                  </a:schemeClr>
                </a:solidFill>
                <a:latin typeface="Klavika Light"/>
                <a:cs typeface="Klavika Light"/>
              </a:rPr>
              <a:t>responsive</a:t>
            </a:r>
            <a:r>
              <a:rPr lang="de-DE" sz="1600" dirty="0" smtClean="0">
                <a:solidFill>
                  <a:schemeClr val="tx1">
                    <a:lumMod val="50000"/>
                    <a:lumOff val="50000"/>
                  </a:schemeClr>
                </a:solidFill>
                <a:latin typeface="Klavika Light"/>
                <a:cs typeface="Klavika Light"/>
              </a:rPr>
              <a:t>.</a:t>
            </a:r>
          </a:p>
        </p:txBody>
      </p:sp>
    </p:spTree>
    <p:extLst>
      <p:ext uri="{BB962C8B-B14F-4D97-AF65-F5344CB8AC3E}">
        <p14:creationId xmlns:p14="http://schemas.microsoft.com/office/powerpoint/2010/main" val="9370501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p:cNvSpPr txBox="1"/>
          <p:nvPr/>
        </p:nvSpPr>
        <p:spPr>
          <a:xfrm>
            <a:off x="553792" y="1018816"/>
            <a:ext cx="9072808" cy="738664"/>
          </a:xfrm>
          <a:prstGeom prst="rect">
            <a:avLst/>
          </a:prstGeom>
          <a:noFill/>
        </p:spPr>
        <p:txBody>
          <a:bodyPr wrap="square" lIns="0" tIns="0" rIns="0" bIns="0" rtlCol="0">
            <a:spAutoFit/>
          </a:bodyPr>
          <a:lstStyle/>
          <a:p>
            <a:r>
              <a:rPr lang="de-DE" sz="2400" dirty="0" smtClean="0">
                <a:solidFill>
                  <a:schemeClr val="tx1">
                    <a:lumMod val="50000"/>
                    <a:lumOff val="50000"/>
                  </a:schemeClr>
                </a:solidFill>
                <a:latin typeface="Klavika" charset="0"/>
                <a:ea typeface="Klavika" charset="0"/>
                <a:cs typeface="Klavika" charset="0"/>
              </a:rPr>
              <a:t>Ares4®</a:t>
            </a:r>
            <a:endParaRPr lang="de-DE" sz="2400" dirty="0">
              <a:solidFill>
                <a:schemeClr val="tx1">
                  <a:lumMod val="50000"/>
                  <a:lumOff val="50000"/>
                </a:schemeClr>
              </a:solidFill>
              <a:latin typeface="Klavika" charset="0"/>
              <a:ea typeface="Klavika" charset="0"/>
              <a:cs typeface="Klavika" charset="0"/>
            </a:endParaRPr>
          </a:p>
          <a:p>
            <a:r>
              <a:rPr lang="de-DE" sz="2400" dirty="0" err="1" smtClean="0">
                <a:solidFill>
                  <a:schemeClr val="tx1">
                    <a:lumMod val="50000"/>
                    <a:lumOff val="50000"/>
                  </a:schemeClr>
                </a:solidFill>
                <a:latin typeface="Klavika Light"/>
                <a:cs typeface="Klavika Light"/>
              </a:rPr>
              <a:t>Vertrieb_Kaltakquise_Telefon_Gesprächsleitfaden</a:t>
            </a:r>
            <a:endParaRPr lang="de-DE" sz="2400" dirty="0">
              <a:solidFill>
                <a:schemeClr val="tx1">
                  <a:lumMod val="50000"/>
                  <a:lumOff val="50000"/>
                </a:schemeClr>
              </a:solidFill>
              <a:latin typeface="Klavika Light"/>
              <a:cs typeface="Klavika Light"/>
            </a:endParaRPr>
          </a:p>
        </p:txBody>
      </p:sp>
      <p:cxnSp>
        <p:nvCxnSpPr>
          <p:cNvPr id="9" name="Gerade Verbindung 8"/>
          <p:cNvCxnSpPr/>
          <p:nvPr/>
        </p:nvCxnSpPr>
        <p:spPr>
          <a:xfrm>
            <a:off x="1524000" y="6497055"/>
            <a:ext cx="9144000" cy="0"/>
          </a:xfrm>
          <a:prstGeom prst="line">
            <a:avLst/>
          </a:prstGeom>
          <a:ln>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7" name="Textfeld 6"/>
          <p:cNvSpPr txBox="1"/>
          <p:nvPr/>
        </p:nvSpPr>
        <p:spPr>
          <a:xfrm>
            <a:off x="553792" y="2280608"/>
            <a:ext cx="7910513" cy="3693319"/>
          </a:xfrm>
          <a:prstGeom prst="rect">
            <a:avLst/>
          </a:prstGeom>
          <a:noFill/>
        </p:spPr>
        <p:txBody>
          <a:bodyPr wrap="square" lIns="0" tIns="0" rIns="0" bIns="0" rtlCol="0">
            <a:spAutoFit/>
          </a:bodyPr>
          <a:lstStyle/>
          <a:p>
            <a:pPr marR="0" lvl="0" defTabSz="914400" eaLnBrk="1" fontAlgn="auto" latinLnBrk="0" hangingPunct="1">
              <a:lnSpc>
                <a:spcPct val="100000"/>
              </a:lnSpc>
              <a:spcBef>
                <a:spcPts val="0"/>
              </a:spcBef>
              <a:spcAft>
                <a:spcPts val="0"/>
              </a:spcAft>
              <a:buClrTx/>
              <a:buSzTx/>
              <a:tabLst/>
              <a:defRPr/>
            </a:pPr>
            <a:r>
              <a:rPr lang="de-DE" sz="1600" dirty="0" smtClean="0">
                <a:solidFill>
                  <a:schemeClr val="tx1">
                    <a:lumMod val="50000"/>
                    <a:lumOff val="50000"/>
                  </a:schemeClr>
                </a:solidFill>
                <a:latin typeface="Klavika" charset="0"/>
                <a:ea typeface="Klavika" charset="0"/>
                <a:cs typeface="Klavika" charset="0"/>
              </a:rPr>
              <a:t>Beispiele</a:t>
            </a:r>
          </a:p>
          <a:p>
            <a:pPr marL="342900" marR="0" lvl="0" indent="-342900" defTabSz="914400" eaLnBrk="1" fontAlgn="auto" latinLnBrk="0" hangingPunct="1">
              <a:lnSpc>
                <a:spcPct val="100000"/>
              </a:lnSpc>
              <a:spcBef>
                <a:spcPts val="0"/>
              </a:spcBef>
              <a:spcAft>
                <a:spcPts val="0"/>
              </a:spcAft>
              <a:buClrTx/>
              <a:buSzTx/>
              <a:buFont typeface="+mj-lt"/>
              <a:buAutoNum type="arabicPeriod"/>
              <a:tabLst/>
              <a:defRPr/>
            </a:pPr>
            <a:r>
              <a:rPr lang="de-DE" sz="1600" dirty="0" smtClean="0">
                <a:solidFill>
                  <a:schemeClr val="tx1">
                    <a:lumMod val="50000"/>
                    <a:lumOff val="50000"/>
                  </a:schemeClr>
                </a:solidFill>
                <a:latin typeface="Klavika Light"/>
                <a:cs typeface="Klavika Light"/>
              </a:rPr>
              <a:t>Ich nenne Ihnen mal beispielhaft eine sehr coole Anwendung:</a:t>
            </a:r>
          </a:p>
          <a:p>
            <a:pPr marL="342900" marR="0" lvl="0" indent="-342900" defTabSz="914400" eaLnBrk="1" fontAlgn="auto" latinLnBrk="0" hangingPunct="1">
              <a:lnSpc>
                <a:spcPct val="100000"/>
              </a:lnSpc>
              <a:spcBef>
                <a:spcPts val="0"/>
              </a:spcBef>
              <a:spcAft>
                <a:spcPts val="0"/>
              </a:spcAft>
              <a:buClrTx/>
              <a:buSzTx/>
              <a:buFont typeface="+mj-lt"/>
              <a:buAutoNum type="arabicPeriod"/>
              <a:tabLst/>
              <a:defRPr/>
            </a:pPr>
            <a:r>
              <a:rPr lang="de-DE" sz="1600" dirty="0" smtClean="0">
                <a:solidFill>
                  <a:schemeClr val="tx1">
                    <a:lumMod val="50000"/>
                    <a:lumOff val="50000"/>
                  </a:schemeClr>
                </a:solidFill>
                <a:latin typeface="Klavika Light"/>
                <a:cs typeface="Klavika Light"/>
              </a:rPr>
              <a:t>Stellen Sie sich vor, ein Vertriebsmitarbeiter der Firma ist in den USA auf einer Messe und hat einen Kunden, der eine Maschine kaufen möchte.</a:t>
            </a:r>
            <a:endParaRPr lang="de-DE" sz="1600" dirty="0">
              <a:solidFill>
                <a:schemeClr val="tx1">
                  <a:lumMod val="50000"/>
                  <a:lumOff val="50000"/>
                </a:schemeClr>
              </a:solidFill>
              <a:latin typeface="Klavika Light"/>
              <a:cs typeface="Klavika Light"/>
            </a:endParaRPr>
          </a:p>
          <a:p>
            <a:pPr marL="342900" marR="0" lvl="0" indent="-342900" defTabSz="914400" eaLnBrk="1" fontAlgn="auto" latinLnBrk="0" hangingPunct="1">
              <a:lnSpc>
                <a:spcPct val="100000"/>
              </a:lnSpc>
              <a:spcBef>
                <a:spcPts val="0"/>
              </a:spcBef>
              <a:spcAft>
                <a:spcPts val="0"/>
              </a:spcAft>
              <a:buClrTx/>
              <a:buSzTx/>
              <a:buFont typeface="+mj-lt"/>
              <a:buAutoNum type="arabicPeriod"/>
              <a:tabLst/>
              <a:defRPr/>
            </a:pPr>
            <a:r>
              <a:rPr lang="de-DE" sz="1600" dirty="0" smtClean="0">
                <a:solidFill>
                  <a:schemeClr val="tx1">
                    <a:lumMod val="50000"/>
                    <a:lumOff val="50000"/>
                  </a:schemeClr>
                </a:solidFill>
                <a:latin typeface="Klavika Light"/>
                <a:cs typeface="Klavika Light"/>
              </a:rPr>
              <a:t>Dazu erstellt er ihm auf seinem Laptop ein Angebot. Neben dem Text und dem Preis erscheint noch ein Link. Der Kunde bekommt das Angebot und klickt auf den Link. Dieser öffnet eine kleine Webseite, die dem Kunden ganz alleine gehört und die vom Vertriebler ganz einfach per Drag &amp; Drop in ein paar Minuten über das DXP erstellt wurde.</a:t>
            </a:r>
          </a:p>
          <a:p>
            <a:pPr marL="342900" marR="0" lvl="0" indent="-342900" defTabSz="914400" eaLnBrk="1" fontAlgn="auto" latinLnBrk="0" hangingPunct="1">
              <a:lnSpc>
                <a:spcPct val="100000"/>
              </a:lnSpc>
              <a:spcBef>
                <a:spcPts val="0"/>
              </a:spcBef>
              <a:spcAft>
                <a:spcPts val="0"/>
              </a:spcAft>
              <a:buClrTx/>
              <a:buSzTx/>
              <a:buFont typeface="+mj-lt"/>
              <a:buAutoNum type="arabicPeriod"/>
              <a:tabLst/>
              <a:defRPr/>
            </a:pPr>
            <a:r>
              <a:rPr lang="de-DE" sz="1600" dirty="0" smtClean="0">
                <a:solidFill>
                  <a:schemeClr val="tx1">
                    <a:lumMod val="50000"/>
                    <a:lumOff val="50000"/>
                  </a:schemeClr>
                </a:solidFill>
                <a:latin typeface="Klavika Light"/>
                <a:cs typeface="Klavika Light"/>
              </a:rPr>
              <a:t>In der Webseite findet der Kunde neben dem Angebot weitere Dinge zur Maschine wie Dokumente, Filme, Fotos, Anleitungen, Zertifikate, Service-Ansprechpartner und so weiter.</a:t>
            </a:r>
          </a:p>
          <a:p>
            <a:pPr marL="342900" marR="0" lvl="0" indent="-342900" defTabSz="914400" eaLnBrk="1" fontAlgn="auto" latinLnBrk="0" hangingPunct="1">
              <a:lnSpc>
                <a:spcPct val="100000"/>
              </a:lnSpc>
              <a:spcBef>
                <a:spcPts val="0"/>
              </a:spcBef>
              <a:spcAft>
                <a:spcPts val="0"/>
              </a:spcAft>
              <a:buClrTx/>
              <a:buSzTx/>
              <a:buFont typeface="+mj-lt"/>
              <a:buAutoNum type="arabicPeriod"/>
              <a:tabLst/>
              <a:defRPr/>
            </a:pPr>
            <a:r>
              <a:rPr lang="de-DE" sz="1600" dirty="0" smtClean="0">
                <a:solidFill>
                  <a:schemeClr val="tx1">
                    <a:lumMod val="50000"/>
                    <a:lumOff val="50000"/>
                  </a:schemeClr>
                </a:solidFill>
                <a:latin typeface="Klavika Light"/>
                <a:cs typeface="Klavika Light"/>
              </a:rPr>
              <a:t>Das ist doch ein ganz anderes emotionales Erlebnis für den Kunden, das unterscheidet dann die Firma deutlich von Wettbewerbern. Die Angebote sind doch gar nicht mehr vergleichbar, oder?</a:t>
            </a:r>
          </a:p>
          <a:p>
            <a:pPr marL="342900" marR="0" lvl="0" indent="-342900" defTabSz="914400" eaLnBrk="1" fontAlgn="auto" latinLnBrk="0" hangingPunct="1">
              <a:lnSpc>
                <a:spcPct val="100000"/>
              </a:lnSpc>
              <a:spcBef>
                <a:spcPts val="0"/>
              </a:spcBef>
              <a:spcAft>
                <a:spcPts val="0"/>
              </a:spcAft>
              <a:buClrTx/>
              <a:buSzTx/>
              <a:buFont typeface="+mj-lt"/>
              <a:buAutoNum type="arabicPeriod"/>
              <a:tabLst/>
              <a:defRPr/>
            </a:pPr>
            <a:r>
              <a:rPr lang="de-DE" sz="1600" dirty="0" smtClean="0">
                <a:solidFill>
                  <a:schemeClr val="tx1">
                    <a:lumMod val="50000"/>
                    <a:lumOff val="50000"/>
                  </a:schemeClr>
                </a:solidFill>
                <a:latin typeface="Klavika Light"/>
                <a:cs typeface="Klavika Light"/>
              </a:rPr>
              <a:t>Und das funktioniert weltweit deshalb, da das DXP-System cloudbasiert ist.</a:t>
            </a:r>
          </a:p>
          <a:p>
            <a:pPr marL="342900" marR="0" lvl="0" indent="-342900" defTabSz="914400" eaLnBrk="1" fontAlgn="auto" latinLnBrk="0" hangingPunct="1">
              <a:lnSpc>
                <a:spcPct val="100000"/>
              </a:lnSpc>
              <a:spcBef>
                <a:spcPts val="0"/>
              </a:spcBef>
              <a:spcAft>
                <a:spcPts val="0"/>
              </a:spcAft>
              <a:buClrTx/>
              <a:buSzTx/>
              <a:buFont typeface="+mj-lt"/>
              <a:buAutoNum type="arabicPeriod"/>
              <a:tabLst/>
              <a:defRPr/>
            </a:pPr>
            <a:r>
              <a:rPr lang="de-DE" sz="1600" dirty="0" smtClean="0">
                <a:solidFill>
                  <a:schemeClr val="tx1">
                    <a:lumMod val="50000"/>
                    <a:lumOff val="50000"/>
                  </a:schemeClr>
                </a:solidFill>
                <a:latin typeface="Klavika Light"/>
                <a:cs typeface="Klavika Light"/>
              </a:rPr>
              <a:t>So etwas in Typo3 oder Wordpress aufzubauen, geht schlichtweg nicht.</a:t>
            </a:r>
          </a:p>
        </p:txBody>
      </p:sp>
    </p:spTree>
    <p:extLst>
      <p:ext uri="{BB962C8B-B14F-4D97-AF65-F5344CB8AC3E}">
        <p14:creationId xmlns:p14="http://schemas.microsoft.com/office/powerpoint/2010/main" val="13747257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p:cNvSpPr txBox="1"/>
          <p:nvPr/>
        </p:nvSpPr>
        <p:spPr>
          <a:xfrm>
            <a:off x="553792" y="1018816"/>
            <a:ext cx="9072808" cy="738664"/>
          </a:xfrm>
          <a:prstGeom prst="rect">
            <a:avLst/>
          </a:prstGeom>
          <a:noFill/>
        </p:spPr>
        <p:txBody>
          <a:bodyPr wrap="square" lIns="0" tIns="0" rIns="0" bIns="0" rtlCol="0">
            <a:spAutoFit/>
          </a:bodyPr>
          <a:lstStyle/>
          <a:p>
            <a:r>
              <a:rPr lang="de-DE" sz="2400" dirty="0" smtClean="0">
                <a:solidFill>
                  <a:schemeClr val="tx1">
                    <a:lumMod val="50000"/>
                    <a:lumOff val="50000"/>
                  </a:schemeClr>
                </a:solidFill>
                <a:latin typeface="Klavika" charset="0"/>
                <a:ea typeface="Klavika" charset="0"/>
                <a:cs typeface="Klavika" charset="0"/>
              </a:rPr>
              <a:t>Ares4®</a:t>
            </a:r>
            <a:endParaRPr lang="de-DE" sz="2400" dirty="0">
              <a:solidFill>
                <a:schemeClr val="tx1">
                  <a:lumMod val="50000"/>
                  <a:lumOff val="50000"/>
                </a:schemeClr>
              </a:solidFill>
              <a:latin typeface="Klavika" charset="0"/>
              <a:ea typeface="Klavika" charset="0"/>
              <a:cs typeface="Klavika" charset="0"/>
            </a:endParaRPr>
          </a:p>
          <a:p>
            <a:r>
              <a:rPr lang="de-DE" sz="2400" dirty="0" err="1" smtClean="0">
                <a:solidFill>
                  <a:schemeClr val="tx1">
                    <a:lumMod val="50000"/>
                    <a:lumOff val="50000"/>
                  </a:schemeClr>
                </a:solidFill>
                <a:latin typeface="Klavika Light"/>
                <a:cs typeface="Klavika Light"/>
              </a:rPr>
              <a:t>Vertrieb_Kaltakquise_Telefon_Gesprächsleitfaden</a:t>
            </a:r>
            <a:endParaRPr lang="de-DE" sz="2400" dirty="0">
              <a:solidFill>
                <a:schemeClr val="tx1">
                  <a:lumMod val="50000"/>
                  <a:lumOff val="50000"/>
                </a:schemeClr>
              </a:solidFill>
              <a:latin typeface="Klavika Light"/>
              <a:cs typeface="Klavika Light"/>
            </a:endParaRPr>
          </a:p>
        </p:txBody>
      </p:sp>
      <p:cxnSp>
        <p:nvCxnSpPr>
          <p:cNvPr id="9" name="Gerade Verbindung 8"/>
          <p:cNvCxnSpPr/>
          <p:nvPr/>
        </p:nvCxnSpPr>
        <p:spPr>
          <a:xfrm>
            <a:off x="1524000" y="6497055"/>
            <a:ext cx="9144000" cy="0"/>
          </a:xfrm>
          <a:prstGeom prst="line">
            <a:avLst/>
          </a:prstGeom>
          <a:ln>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7" name="Textfeld 6"/>
          <p:cNvSpPr txBox="1"/>
          <p:nvPr/>
        </p:nvSpPr>
        <p:spPr>
          <a:xfrm>
            <a:off x="553792" y="2157497"/>
            <a:ext cx="7910513" cy="3939540"/>
          </a:xfrm>
          <a:prstGeom prst="rect">
            <a:avLst/>
          </a:prstGeom>
          <a:noFill/>
        </p:spPr>
        <p:txBody>
          <a:bodyPr wrap="square" lIns="0" tIns="0" rIns="0" bIns="0" rtlCol="0">
            <a:spAutoFit/>
          </a:bodyPr>
          <a:lstStyle/>
          <a:p>
            <a:pPr lvl="0">
              <a:defRPr/>
            </a:pPr>
            <a:r>
              <a:rPr lang="de-DE" sz="1600" dirty="0" smtClean="0">
                <a:solidFill>
                  <a:schemeClr val="tx1">
                    <a:lumMod val="50000"/>
                    <a:lumOff val="50000"/>
                  </a:schemeClr>
                </a:solidFill>
                <a:latin typeface="Klavika" charset="0"/>
                <a:ea typeface="Klavika" charset="0"/>
                <a:cs typeface="Klavika" charset="0"/>
              </a:rPr>
              <a:t>Kosten, Zeit, Nerven</a:t>
            </a:r>
          </a:p>
          <a:p>
            <a:pPr marL="342900" lvl="0" indent="-342900">
              <a:buFont typeface="+mj-lt"/>
              <a:buAutoNum type="arabicPeriod"/>
              <a:defRPr/>
            </a:pPr>
            <a:r>
              <a:rPr lang="de-DE" sz="1600" dirty="0" smtClean="0">
                <a:solidFill>
                  <a:schemeClr val="tx1">
                    <a:lumMod val="50000"/>
                    <a:lumOff val="50000"/>
                  </a:schemeClr>
                </a:solidFill>
                <a:latin typeface="Klavika Light"/>
                <a:cs typeface="Klavika Light"/>
              </a:rPr>
              <a:t>Was </a:t>
            </a:r>
            <a:r>
              <a:rPr lang="de-DE" sz="1600" dirty="0">
                <a:solidFill>
                  <a:schemeClr val="tx1">
                    <a:lumMod val="50000"/>
                    <a:lumOff val="50000"/>
                  </a:schemeClr>
                </a:solidFill>
                <a:latin typeface="Klavika Light"/>
                <a:cs typeface="Klavika Light"/>
              </a:rPr>
              <a:t>glauben Sie, was so ein System kostet</a:t>
            </a:r>
            <a:r>
              <a:rPr lang="de-DE" sz="1600" dirty="0" smtClean="0">
                <a:solidFill>
                  <a:schemeClr val="tx1">
                    <a:lumMod val="50000"/>
                    <a:lumOff val="50000"/>
                  </a:schemeClr>
                </a:solidFill>
                <a:latin typeface="Klavika Light"/>
                <a:cs typeface="Klavika Light"/>
              </a:rPr>
              <a:t>?</a:t>
            </a:r>
          </a:p>
          <a:p>
            <a:pPr marL="342900" lvl="0" indent="-342900">
              <a:buFont typeface="+mj-lt"/>
              <a:buAutoNum type="arabicPeriod"/>
              <a:defRPr/>
            </a:pPr>
            <a:r>
              <a:rPr lang="de-DE" sz="1600" dirty="0" smtClean="0">
                <a:solidFill>
                  <a:schemeClr val="tx1">
                    <a:lumMod val="50000"/>
                    <a:lumOff val="50000"/>
                  </a:schemeClr>
                </a:solidFill>
                <a:latin typeface="Klavika Light"/>
                <a:cs typeface="Klavika Light"/>
              </a:rPr>
              <a:t>Ich kenne die Preise von Webseiten, da sind wir doch schnell mal bei 10, 20, 30 Tausend Euro und mehr. Und da sind noch nicht mal die Kosten bei Ihnen intern gerechnet.</a:t>
            </a:r>
          </a:p>
          <a:p>
            <a:pPr marL="342900" lvl="0" indent="-342900">
              <a:buFont typeface="+mj-lt"/>
              <a:buAutoNum type="arabicPeriod"/>
              <a:defRPr/>
            </a:pPr>
            <a:r>
              <a:rPr lang="de-DE" sz="1600" dirty="0" smtClean="0">
                <a:solidFill>
                  <a:schemeClr val="tx1">
                    <a:lumMod val="50000"/>
                    <a:lumOff val="50000"/>
                  </a:schemeClr>
                </a:solidFill>
                <a:latin typeface="Klavika Light"/>
                <a:cs typeface="Klavika Light"/>
              </a:rPr>
              <a:t>Und ganz zu schweigen von der Zeit und den Nerven, bis das intern alles abgestimmt ist.</a:t>
            </a:r>
          </a:p>
          <a:p>
            <a:pPr marL="342900" lvl="0" indent="-342900">
              <a:buFont typeface="+mj-lt"/>
              <a:buAutoNum type="arabicPeriod"/>
              <a:defRPr/>
            </a:pPr>
            <a:r>
              <a:rPr lang="de-DE" sz="1600" dirty="0" smtClean="0">
                <a:solidFill>
                  <a:schemeClr val="tx1">
                    <a:lumMod val="50000"/>
                    <a:lumOff val="50000"/>
                  </a:schemeClr>
                </a:solidFill>
                <a:latin typeface="Klavika Light"/>
                <a:cs typeface="Klavika Light"/>
              </a:rPr>
              <a:t>Und ändern kann man dann nur mit Aufwand was.</a:t>
            </a:r>
          </a:p>
          <a:p>
            <a:pPr marL="342900" lvl="0" indent="-342900">
              <a:buFont typeface="+mj-lt"/>
              <a:buAutoNum type="arabicPeriod"/>
              <a:defRPr/>
            </a:pPr>
            <a:r>
              <a:rPr lang="de-DE" sz="1600" dirty="0" smtClean="0">
                <a:solidFill>
                  <a:schemeClr val="tx1">
                    <a:lumMod val="50000"/>
                    <a:lumOff val="50000"/>
                  </a:schemeClr>
                </a:solidFill>
                <a:latin typeface="Klavika Light"/>
                <a:cs typeface="Klavika Light"/>
              </a:rPr>
              <a:t>Das nervt doch alle!</a:t>
            </a:r>
          </a:p>
          <a:p>
            <a:pPr marL="342900" lvl="0" indent="-342900">
              <a:buFont typeface="+mj-lt"/>
              <a:buAutoNum type="arabicPeriod"/>
              <a:defRPr/>
            </a:pPr>
            <a:r>
              <a:rPr lang="de-DE" sz="1600" dirty="0" smtClean="0">
                <a:solidFill>
                  <a:schemeClr val="tx1">
                    <a:lumMod val="50000"/>
                    <a:lumOff val="50000"/>
                  </a:schemeClr>
                </a:solidFill>
                <a:latin typeface="Klavika Light"/>
                <a:cs typeface="Klavika Light"/>
              </a:rPr>
              <a:t>Wir bauen ja auch klassische Webseiten, da sprechen wir über Monate oder auch mal ein Jahr.</a:t>
            </a:r>
          </a:p>
          <a:p>
            <a:pPr marL="342900" lvl="0" indent="-342900">
              <a:buFont typeface="+mj-lt"/>
              <a:buAutoNum type="arabicPeriod"/>
              <a:defRPr/>
            </a:pPr>
            <a:r>
              <a:rPr lang="de-DE" sz="1600" dirty="0" smtClean="0">
                <a:solidFill>
                  <a:schemeClr val="tx1">
                    <a:lumMod val="50000"/>
                    <a:lumOff val="50000"/>
                  </a:schemeClr>
                </a:solidFill>
                <a:latin typeface="Klavika Light"/>
                <a:cs typeface="Klavika Light"/>
              </a:rPr>
              <a:t>Einem Kunden haben wir eine </a:t>
            </a:r>
            <a:r>
              <a:rPr lang="de-DE" sz="1600" dirty="0" err="1" smtClean="0">
                <a:solidFill>
                  <a:schemeClr val="tx1">
                    <a:lumMod val="50000"/>
                    <a:lumOff val="50000"/>
                  </a:schemeClr>
                </a:solidFill>
                <a:latin typeface="Klavika Light"/>
                <a:cs typeface="Klavika Light"/>
              </a:rPr>
              <a:t>Promotionsite</a:t>
            </a:r>
            <a:r>
              <a:rPr lang="de-DE" sz="1600" dirty="0" smtClean="0">
                <a:solidFill>
                  <a:schemeClr val="tx1">
                    <a:lumMod val="50000"/>
                    <a:lumOff val="50000"/>
                  </a:schemeClr>
                </a:solidFill>
                <a:latin typeface="Klavika Light"/>
                <a:cs typeface="Klavika Light"/>
              </a:rPr>
              <a:t> für seine neue </a:t>
            </a:r>
            <a:r>
              <a:rPr lang="de-DE" sz="1600" dirty="0" err="1" smtClean="0">
                <a:solidFill>
                  <a:schemeClr val="tx1">
                    <a:lumMod val="50000"/>
                    <a:lumOff val="50000"/>
                  </a:schemeClr>
                </a:solidFill>
                <a:latin typeface="Klavika Light"/>
                <a:cs typeface="Klavika Light"/>
              </a:rPr>
              <a:t>Schraubergeneration</a:t>
            </a:r>
            <a:r>
              <a:rPr lang="de-DE" sz="1600" dirty="0" smtClean="0">
                <a:solidFill>
                  <a:schemeClr val="tx1">
                    <a:lumMod val="50000"/>
                    <a:lumOff val="50000"/>
                  </a:schemeClr>
                </a:solidFill>
                <a:latin typeface="Klavika Light"/>
                <a:cs typeface="Klavika Light"/>
              </a:rPr>
              <a:t> gebaut. In dreieinhalb Stunden! Der hat gestaunt!</a:t>
            </a:r>
          </a:p>
          <a:p>
            <a:pPr marL="342900" lvl="0" indent="-342900">
              <a:buFont typeface="+mj-lt"/>
              <a:buAutoNum type="arabicPeriod"/>
              <a:defRPr/>
            </a:pPr>
            <a:r>
              <a:rPr lang="de-DE" sz="1600" dirty="0" smtClean="0">
                <a:solidFill>
                  <a:schemeClr val="tx1">
                    <a:lumMod val="50000"/>
                    <a:lumOff val="50000"/>
                  </a:schemeClr>
                </a:solidFill>
                <a:latin typeface="Klavika Light"/>
                <a:cs typeface="Klavika Light"/>
              </a:rPr>
              <a:t>Ich schätze den Aufwand zur Erstellung von digitalen Präsenzen bei nur noch 10 bis 20%, weil das alles aus einem Datenpool kommt und nur in verschiedene Anwendungen gegossen wird. </a:t>
            </a:r>
          </a:p>
          <a:p>
            <a:pPr marL="342900" lvl="0" indent="-342900">
              <a:buFont typeface="+mj-lt"/>
              <a:buAutoNum type="arabicPeriod"/>
              <a:defRPr/>
            </a:pPr>
            <a:r>
              <a:rPr lang="de-DE" sz="1600" dirty="0" smtClean="0">
                <a:solidFill>
                  <a:schemeClr val="tx1">
                    <a:lumMod val="50000"/>
                    <a:lumOff val="50000"/>
                  </a:schemeClr>
                </a:solidFill>
                <a:latin typeface="Klavika Light"/>
                <a:cs typeface="Klavika Light"/>
              </a:rPr>
              <a:t>Es ist ein SaaS-System, das ist also eine einmalige Gebühr für die Technologie und eine jährliche Miete mit allen Updates.</a:t>
            </a:r>
          </a:p>
        </p:txBody>
      </p:sp>
    </p:spTree>
    <p:extLst>
      <p:ext uri="{BB962C8B-B14F-4D97-AF65-F5344CB8AC3E}">
        <p14:creationId xmlns:p14="http://schemas.microsoft.com/office/powerpoint/2010/main" val="11470862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p:cNvSpPr txBox="1"/>
          <p:nvPr/>
        </p:nvSpPr>
        <p:spPr>
          <a:xfrm>
            <a:off x="553792" y="1018816"/>
            <a:ext cx="9072808" cy="738664"/>
          </a:xfrm>
          <a:prstGeom prst="rect">
            <a:avLst/>
          </a:prstGeom>
          <a:noFill/>
        </p:spPr>
        <p:txBody>
          <a:bodyPr wrap="square" lIns="0" tIns="0" rIns="0" bIns="0" rtlCol="0">
            <a:spAutoFit/>
          </a:bodyPr>
          <a:lstStyle/>
          <a:p>
            <a:r>
              <a:rPr lang="de-DE" sz="2400" dirty="0" smtClean="0">
                <a:solidFill>
                  <a:schemeClr val="tx1">
                    <a:lumMod val="50000"/>
                    <a:lumOff val="50000"/>
                  </a:schemeClr>
                </a:solidFill>
                <a:latin typeface="Klavika" charset="0"/>
                <a:ea typeface="Klavika" charset="0"/>
                <a:cs typeface="Klavika" charset="0"/>
              </a:rPr>
              <a:t>Ares4®</a:t>
            </a:r>
            <a:endParaRPr lang="de-DE" sz="2400" dirty="0">
              <a:solidFill>
                <a:schemeClr val="tx1">
                  <a:lumMod val="50000"/>
                  <a:lumOff val="50000"/>
                </a:schemeClr>
              </a:solidFill>
              <a:latin typeface="Klavika" charset="0"/>
              <a:ea typeface="Klavika" charset="0"/>
              <a:cs typeface="Klavika" charset="0"/>
            </a:endParaRPr>
          </a:p>
          <a:p>
            <a:r>
              <a:rPr lang="de-DE" sz="2400" dirty="0" err="1" smtClean="0">
                <a:solidFill>
                  <a:schemeClr val="tx1">
                    <a:lumMod val="50000"/>
                    <a:lumOff val="50000"/>
                  </a:schemeClr>
                </a:solidFill>
                <a:latin typeface="Klavika Light"/>
                <a:cs typeface="Klavika Light"/>
              </a:rPr>
              <a:t>Vertrieb_Kaltakquise_Telefon_Gesprächsleitfaden</a:t>
            </a:r>
            <a:endParaRPr lang="de-DE" sz="2400" dirty="0">
              <a:solidFill>
                <a:schemeClr val="tx1">
                  <a:lumMod val="50000"/>
                  <a:lumOff val="50000"/>
                </a:schemeClr>
              </a:solidFill>
              <a:latin typeface="Klavika Light"/>
              <a:cs typeface="Klavika Light"/>
            </a:endParaRPr>
          </a:p>
        </p:txBody>
      </p:sp>
      <p:cxnSp>
        <p:nvCxnSpPr>
          <p:cNvPr id="9" name="Gerade Verbindung 8"/>
          <p:cNvCxnSpPr/>
          <p:nvPr/>
        </p:nvCxnSpPr>
        <p:spPr>
          <a:xfrm>
            <a:off x="1524000" y="6497055"/>
            <a:ext cx="9144000" cy="0"/>
          </a:xfrm>
          <a:prstGeom prst="line">
            <a:avLst/>
          </a:prstGeom>
          <a:ln>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7" name="Textfeld 6"/>
          <p:cNvSpPr txBox="1"/>
          <p:nvPr/>
        </p:nvSpPr>
        <p:spPr>
          <a:xfrm>
            <a:off x="553792" y="2292350"/>
            <a:ext cx="7910513" cy="2215991"/>
          </a:xfrm>
          <a:prstGeom prst="rect">
            <a:avLst/>
          </a:prstGeom>
          <a:noFill/>
        </p:spPr>
        <p:txBody>
          <a:bodyPr wrap="square" lIns="0" tIns="0" rIns="0" bIns="0" rtlCol="0">
            <a:spAutoFit/>
          </a:bodyPr>
          <a:lstStyle/>
          <a:p>
            <a:pPr lvl="0">
              <a:defRPr/>
            </a:pPr>
            <a:r>
              <a:rPr lang="de-DE" sz="1600" dirty="0" smtClean="0">
                <a:solidFill>
                  <a:schemeClr val="tx1">
                    <a:lumMod val="50000"/>
                    <a:lumOff val="50000"/>
                  </a:schemeClr>
                </a:solidFill>
                <a:latin typeface="Klavika" charset="0"/>
                <a:ea typeface="Klavika" charset="0"/>
                <a:cs typeface="Klavika" charset="0"/>
              </a:rPr>
              <a:t>Termin</a:t>
            </a:r>
          </a:p>
          <a:p>
            <a:pPr marL="342900" lvl="0" indent="-342900">
              <a:buFont typeface="+mj-lt"/>
              <a:buAutoNum type="arabicPeriod"/>
              <a:defRPr/>
            </a:pPr>
            <a:r>
              <a:rPr lang="de-DE" sz="1600" dirty="0" smtClean="0">
                <a:solidFill>
                  <a:schemeClr val="tx1">
                    <a:lumMod val="50000"/>
                    <a:lumOff val="50000"/>
                  </a:schemeClr>
                </a:solidFill>
                <a:latin typeface="Klavika Light"/>
                <a:cs typeface="Klavika Light"/>
              </a:rPr>
              <a:t>Herr Maier, das war jetzt ganz schön viel. Aber das ist das Problem bei dieser eierlegenden Wollmilchsau, die kann so viel und so einfach und so günstig.</a:t>
            </a:r>
          </a:p>
          <a:p>
            <a:pPr marL="342900" lvl="0" indent="-342900">
              <a:buFont typeface="+mj-lt"/>
              <a:buAutoNum type="arabicPeriod"/>
              <a:defRPr/>
            </a:pPr>
            <a:r>
              <a:rPr lang="de-DE" sz="1600" dirty="0" smtClean="0">
                <a:solidFill>
                  <a:schemeClr val="tx1">
                    <a:lumMod val="50000"/>
                    <a:lumOff val="50000"/>
                  </a:schemeClr>
                </a:solidFill>
                <a:latin typeface="Klavika Light"/>
                <a:cs typeface="Klavika Light"/>
              </a:rPr>
              <a:t>Haben Sie das denn soweit einigermaßen verstanden?</a:t>
            </a:r>
          </a:p>
          <a:p>
            <a:pPr marL="342900" lvl="0" indent="-342900">
              <a:buFont typeface="+mj-lt"/>
              <a:buAutoNum type="arabicPeriod"/>
              <a:defRPr/>
            </a:pPr>
            <a:r>
              <a:rPr lang="de-DE" sz="1600" dirty="0" smtClean="0">
                <a:solidFill>
                  <a:schemeClr val="tx1">
                    <a:lumMod val="50000"/>
                    <a:lumOff val="50000"/>
                  </a:schemeClr>
                </a:solidFill>
                <a:latin typeface="Klavika Light"/>
                <a:cs typeface="Klavika Light"/>
              </a:rPr>
              <a:t>Glauben Sie mir, es ist das Beste, wenn Sie mal einfach einen Blick darauf werfen, ganz unverbindlich.</a:t>
            </a:r>
          </a:p>
          <a:p>
            <a:pPr marL="342900" lvl="0" indent="-342900">
              <a:buFont typeface="+mj-lt"/>
              <a:buAutoNum type="arabicPeriod"/>
              <a:defRPr/>
            </a:pPr>
            <a:r>
              <a:rPr lang="de-DE" sz="1600" dirty="0" smtClean="0">
                <a:solidFill>
                  <a:schemeClr val="tx1">
                    <a:lumMod val="50000"/>
                    <a:lumOff val="50000"/>
                  </a:schemeClr>
                </a:solidFill>
                <a:latin typeface="Klavika Light"/>
                <a:cs typeface="Klavika Light"/>
              </a:rPr>
              <a:t>Wir brauchen etwa 1 Stunde.</a:t>
            </a:r>
          </a:p>
          <a:p>
            <a:pPr marL="342900" lvl="0" indent="-342900">
              <a:buFont typeface="+mj-lt"/>
              <a:buAutoNum type="arabicPeriod"/>
              <a:defRPr/>
            </a:pPr>
            <a:r>
              <a:rPr lang="de-DE" sz="1600" dirty="0" smtClean="0">
                <a:solidFill>
                  <a:schemeClr val="tx1">
                    <a:lumMod val="50000"/>
                    <a:lumOff val="50000"/>
                  </a:schemeClr>
                </a:solidFill>
                <a:latin typeface="Klavika Light"/>
                <a:cs typeface="Klavika Light"/>
              </a:rPr>
              <a:t>Dann können Sie sich ja überlegen, ob das was für Sie ist.</a:t>
            </a:r>
          </a:p>
          <a:p>
            <a:pPr marL="342900" lvl="0" indent="-342900">
              <a:buFont typeface="+mj-lt"/>
              <a:buAutoNum type="arabicPeriod"/>
              <a:defRPr/>
            </a:pPr>
            <a:r>
              <a:rPr lang="de-DE" sz="1600" dirty="0" smtClean="0">
                <a:solidFill>
                  <a:schemeClr val="tx1">
                    <a:lumMod val="50000"/>
                    <a:lumOff val="50000"/>
                  </a:schemeClr>
                </a:solidFill>
                <a:latin typeface="Klavika Light"/>
                <a:cs typeface="Klavika Light"/>
              </a:rPr>
              <a:t>Machen Sie mir doch 2 Terminvorschläge.</a:t>
            </a:r>
          </a:p>
        </p:txBody>
      </p:sp>
    </p:spTree>
    <p:extLst>
      <p:ext uri="{BB962C8B-B14F-4D97-AF65-F5344CB8AC3E}">
        <p14:creationId xmlns:p14="http://schemas.microsoft.com/office/powerpoint/2010/main" val="11576243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p:cNvSpPr txBox="1"/>
          <p:nvPr/>
        </p:nvSpPr>
        <p:spPr>
          <a:xfrm>
            <a:off x="553792" y="1018816"/>
            <a:ext cx="9072808" cy="738664"/>
          </a:xfrm>
          <a:prstGeom prst="rect">
            <a:avLst/>
          </a:prstGeom>
          <a:noFill/>
        </p:spPr>
        <p:txBody>
          <a:bodyPr wrap="square" lIns="0" tIns="0" rIns="0" bIns="0" rtlCol="0">
            <a:spAutoFit/>
          </a:bodyPr>
          <a:lstStyle/>
          <a:p>
            <a:r>
              <a:rPr lang="de-DE" sz="2400" dirty="0" smtClean="0">
                <a:solidFill>
                  <a:schemeClr val="tx1">
                    <a:lumMod val="50000"/>
                    <a:lumOff val="50000"/>
                  </a:schemeClr>
                </a:solidFill>
                <a:latin typeface="Klavika" charset="0"/>
                <a:ea typeface="Klavika" charset="0"/>
                <a:cs typeface="Klavika" charset="0"/>
              </a:rPr>
              <a:t>Ares4®</a:t>
            </a:r>
            <a:endParaRPr lang="de-DE" sz="2400" dirty="0">
              <a:solidFill>
                <a:schemeClr val="tx1">
                  <a:lumMod val="50000"/>
                  <a:lumOff val="50000"/>
                </a:schemeClr>
              </a:solidFill>
              <a:latin typeface="Klavika" charset="0"/>
              <a:ea typeface="Klavika" charset="0"/>
              <a:cs typeface="Klavika" charset="0"/>
            </a:endParaRPr>
          </a:p>
          <a:p>
            <a:r>
              <a:rPr lang="de-DE" sz="2400" dirty="0" err="1" smtClean="0">
                <a:solidFill>
                  <a:schemeClr val="tx1">
                    <a:lumMod val="50000"/>
                    <a:lumOff val="50000"/>
                  </a:schemeClr>
                </a:solidFill>
                <a:latin typeface="Klavika Light"/>
                <a:cs typeface="Klavika Light"/>
              </a:rPr>
              <a:t>Vertrieb_Kaltakquise_Telefon_Gesprächsleitfaden</a:t>
            </a:r>
            <a:endParaRPr lang="de-DE" sz="2400" dirty="0">
              <a:solidFill>
                <a:schemeClr val="tx1">
                  <a:lumMod val="50000"/>
                  <a:lumOff val="50000"/>
                </a:schemeClr>
              </a:solidFill>
              <a:latin typeface="Klavika Light"/>
              <a:cs typeface="Klavika Light"/>
            </a:endParaRPr>
          </a:p>
        </p:txBody>
      </p:sp>
      <p:cxnSp>
        <p:nvCxnSpPr>
          <p:cNvPr id="9" name="Gerade Verbindung 8"/>
          <p:cNvCxnSpPr/>
          <p:nvPr/>
        </p:nvCxnSpPr>
        <p:spPr>
          <a:xfrm>
            <a:off x="1524000" y="6497055"/>
            <a:ext cx="9144000" cy="0"/>
          </a:xfrm>
          <a:prstGeom prst="line">
            <a:avLst/>
          </a:prstGeom>
          <a:ln>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7" name="Textfeld 6"/>
          <p:cNvSpPr txBox="1"/>
          <p:nvPr/>
        </p:nvSpPr>
        <p:spPr>
          <a:xfrm>
            <a:off x="553792" y="2305050"/>
            <a:ext cx="7910513" cy="1723549"/>
          </a:xfrm>
          <a:prstGeom prst="rect">
            <a:avLst/>
          </a:prstGeom>
          <a:noFill/>
        </p:spPr>
        <p:txBody>
          <a:bodyPr wrap="square" lIns="0" tIns="0" rIns="0" bIns="0" rtlCol="0">
            <a:spAutoFit/>
          </a:bodyPr>
          <a:lstStyle/>
          <a:p>
            <a:pPr lvl="0">
              <a:defRPr/>
            </a:pPr>
            <a:r>
              <a:rPr lang="de-DE" sz="1600" dirty="0" smtClean="0">
                <a:solidFill>
                  <a:schemeClr val="tx1">
                    <a:lumMod val="50000"/>
                    <a:lumOff val="50000"/>
                  </a:schemeClr>
                </a:solidFill>
                <a:latin typeface="Klavika" charset="0"/>
                <a:ea typeface="Klavika" charset="0"/>
                <a:cs typeface="Klavika" charset="0"/>
              </a:rPr>
              <a:t>Nachfassen (Zusätzliches Telefonat)</a:t>
            </a:r>
          </a:p>
          <a:p>
            <a:pPr marL="342900" lvl="0" indent="-342900">
              <a:buFont typeface="+mj-lt"/>
              <a:buAutoNum type="arabicPeriod"/>
              <a:defRPr/>
            </a:pPr>
            <a:r>
              <a:rPr lang="de-DE" sz="1600" dirty="0" smtClean="0">
                <a:solidFill>
                  <a:schemeClr val="tx1">
                    <a:lumMod val="50000"/>
                    <a:lumOff val="50000"/>
                  </a:schemeClr>
                </a:solidFill>
                <a:latin typeface="Klavika Light"/>
                <a:cs typeface="Klavika Light"/>
              </a:rPr>
              <a:t>Herr Maier, ich freue mich auf den Termin!</a:t>
            </a:r>
          </a:p>
          <a:p>
            <a:pPr marL="342900" lvl="0" indent="-342900">
              <a:buFont typeface="+mj-lt"/>
              <a:buAutoNum type="arabicPeriod"/>
              <a:defRPr/>
            </a:pPr>
            <a:r>
              <a:rPr lang="de-DE" sz="1600" dirty="0" smtClean="0">
                <a:solidFill>
                  <a:schemeClr val="tx1">
                    <a:lumMod val="50000"/>
                    <a:lumOff val="50000"/>
                  </a:schemeClr>
                </a:solidFill>
                <a:latin typeface="Klavika Light"/>
                <a:cs typeface="Klavika Light"/>
              </a:rPr>
              <a:t>Ich möchte mich optimal vorbereiten. </a:t>
            </a:r>
          </a:p>
          <a:p>
            <a:pPr marL="342900" lvl="0" indent="-342900">
              <a:buFont typeface="+mj-lt"/>
              <a:buAutoNum type="arabicPeriod"/>
              <a:defRPr/>
            </a:pPr>
            <a:r>
              <a:rPr lang="de-DE" sz="1600" dirty="0" smtClean="0">
                <a:solidFill>
                  <a:schemeClr val="tx1">
                    <a:lumMod val="50000"/>
                    <a:lumOff val="50000"/>
                  </a:schemeClr>
                </a:solidFill>
                <a:latin typeface="Klavika Light"/>
                <a:cs typeface="Klavika Light"/>
              </a:rPr>
              <a:t>Gibt es denn sonstige digitale Baustellen bei Ihnen im Hause? </a:t>
            </a:r>
          </a:p>
          <a:p>
            <a:pPr marL="342900" lvl="0" indent="-342900">
              <a:buFont typeface="+mj-lt"/>
              <a:buAutoNum type="arabicPeriod"/>
              <a:defRPr/>
            </a:pPr>
            <a:r>
              <a:rPr lang="de-DE" sz="1600" dirty="0" smtClean="0">
                <a:solidFill>
                  <a:schemeClr val="tx1">
                    <a:lumMod val="50000"/>
                    <a:lumOff val="50000"/>
                  </a:schemeClr>
                </a:solidFill>
                <a:latin typeface="Klavika Light"/>
                <a:cs typeface="Klavika Light"/>
              </a:rPr>
              <a:t>Okay.</a:t>
            </a:r>
          </a:p>
          <a:p>
            <a:pPr marL="342900" lvl="0" indent="-342900">
              <a:buFont typeface="+mj-lt"/>
              <a:buAutoNum type="arabicPeriod"/>
              <a:defRPr/>
            </a:pPr>
            <a:r>
              <a:rPr lang="de-DE" sz="1600" dirty="0" smtClean="0">
                <a:solidFill>
                  <a:schemeClr val="tx1">
                    <a:lumMod val="50000"/>
                    <a:lumOff val="50000"/>
                  </a:schemeClr>
                </a:solidFill>
                <a:latin typeface="Klavika Light"/>
                <a:cs typeface="Klavika Light"/>
              </a:rPr>
              <a:t>Haben Sie einen </a:t>
            </a:r>
            <a:r>
              <a:rPr lang="de-DE" sz="1600" dirty="0" err="1" smtClean="0">
                <a:solidFill>
                  <a:schemeClr val="tx1">
                    <a:lumMod val="50000"/>
                    <a:lumOff val="50000"/>
                  </a:schemeClr>
                </a:solidFill>
                <a:latin typeface="Klavika Light"/>
                <a:cs typeface="Klavika Light"/>
              </a:rPr>
              <a:t>Beamer</a:t>
            </a:r>
            <a:r>
              <a:rPr lang="de-DE" sz="1600" dirty="0" smtClean="0">
                <a:solidFill>
                  <a:schemeClr val="tx1">
                    <a:lumMod val="50000"/>
                    <a:lumOff val="50000"/>
                  </a:schemeClr>
                </a:solidFill>
                <a:latin typeface="Klavika Light"/>
                <a:cs typeface="Klavika Light"/>
              </a:rPr>
              <a:t> oder Monitor und </a:t>
            </a:r>
            <a:r>
              <a:rPr lang="de-DE" sz="1600" dirty="0" err="1" smtClean="0">
                <a:solidFill>
                  <a:schemeClr val="tx1">
                    <a:lumMod val="50000"/>
                    <a:lumOff val="50000"/>
                  </a:schemeClr>
                </a:solidFill>
                <a:latin typeface="Klavika Light"/>
                <a:cs typeface="Klavika Light"/>
              </a:rPr>
              <a:t>Wlan</a:t>
            </a:r>
            <a:r>
              <a:rPr lang="de-DE" sz="1600" dirty="0" smtClean="0">
                <a:solidFill>
                  <a:schemeClr val="tx1">
                    <a:lumMod val="50000"/>
                    <a:lumOff val="50000"/>
                  </a:schemeClr>
                </a:solidFill>
                <a:latin typeface="Klavika Light"/>
                <a:cs typeface="Klavika Light"/>
              </a:rPr>
              <a:t>, damit wir präsentieren können? Ansonsten bringe ich alles mit. </a:t>
            </a:r>
          </a:p>
        </p:txBody>
      </p:sp>
    </p:spTree>
    <p:extLst>
      <p:ext uri="{BB962C8B-B14F-4D97-AF65-F5344CB8AC3E}">
        <p14:creationId xmlns:p14="http://schemas.microsoft.com/office/powerpoint/2010/main" val="6383879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748</Words>
  <Application>Microsoft Macintosh PowerPoint</Application>
  <PresentationFormat>Breitbild</PresentationFormat>
  <Paragraphs>62</Paragraphs>
  <Slides>7</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7</vt:i4>
      </vt:variant>
    </vt:vector>
  </HeadingPairs>
  <TitlesOfParts>
    <vt:vector size="13" baseType="lpstr">
      <vt:lpstr>Calibri</vt:lpstr>
      <vt:lpstr>Calibri Light</vt:lpstr>
      <vt:lpstr>Klavika</vt:lpstr>
      <vt:lpstr>Klavika Light</vt:lpstr>
      <vt:lpstr>Arial</vt:lpstr>
      <vt:lpstr>Office-Design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Microsoft Office-Anwender</dc:creator>
  <cp:lastModifiedBy>Prozesspiraten Labs</cp:lastModifiedBy>
  <cp:revision>66</cp:revision>
  <cp:lastPrinted>2017-03-27T13:57:28Z</cp:lastPrinted>
  <dcterms:created xsi:type="dcterms:W3CDTF">2017-03-08T07:30:47Z</dcterms:created>
  <dcterms:modified xsi:type="dcterms:W3CDTF">2017-04-20T10:17:19Z</dcterms:modified>
</cp:coreProperties>
</file>