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323" r:id="rId3"/>
    <p:sldId id="327" r:id="rId4"/>
    <p:sldId id="354" r:id="rId5"/>
    <p:sldId id="341" r:id="rId6"/>
    <p:sldId id="342" r:id="rId7"/>
    <p:sldId id="344" r:id="rId8"/>
    <p:sldId id="326" r:id="rId9"/>
    <p:sldId id="358" r:id="rId10"/>
    <p:sldId id="359" r:id="rId11"/>
    <p:sldId id="360" r:id="rId12"/>
    <p:sldId id="340" r:id="rId13"/>
    <p:sldId id="328" r:id="rId14"/>
    <p:sldId id="339" r:id="rId15"/>
    <p:sldId id="324" r:id="rId16"/>
    <p:sldId id="355" r:id="rId17"/>
    <p:sldId id="351" r:id="rId18"/>
    <p:sldId id="335" r:id="rId19"/>
    <p:sldId id="357" r:id="rId2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9">
          <p15:clr>
            <a:srgbClr val="A4A3A4"/>
          </p15:clr>
        </p15:guide>
        <p15:guide id="2" pos="324">
          <p15:clr>
            <a:srgbClr val="A4A3A4"/>
          </p15:clr>
        </p15:guide>
        <p15:guide id="3" orient="horz" pos="1171">
          <p15:clr>
            <a:srgbClr val="A4A3A4"/>
          </p15:clr>
        </p15:guide>
        <p15:guide id="4" pos="316">
          <p15:clr>
            <a:srgbClr val="A4A3A4"/>
          </p15:clr>
        </p15:guide>
        <p15:guide id="5" pos="44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13" autoAdjust="0"/>
    <p:restoredTop sz="98472" autoAdjust="0"/>
  </p:normalViewPr>
  <p:slideViewPr>
    <p:cSldViewPr snapToGrid="0" snapToObjects="1" showGuides="1">
      <p:cViewPr>
        <p:scale>
          <a:sx n="100" d="100"/>
          <a:sy n="100" d="100"/>
        </p:scale>
        <p:origin x="-608" y="-152"/>
      </p:cViewPr>
      <p:guideLst>
        <p:guide orient="horz" pos="1579"/>
        <p:guide orient="horz" pos="1171"/>
        <p:guide pos="324"/>
        <p:guide pos="316"/>
        <p:guide pos="4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FB076-8CB3-A448-B32A-7EDA174A1AB1}" type="datetimeFigureOut">
              <a:rPr lang="de-DE" smtClean="0"/>
              <a:t>16.05.17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0E686-E054-CF4C-9191-D6FF72FDE6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66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585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2492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5912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5866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2942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77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5301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447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1310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568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B897056-3BB5-F145-BB1F-59CE65759CC1}" type="datetimeFigureOut">
              <a:t>16.05.17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470B8D-A4C1-DE46-8EE6-120757CE4AC7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59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PPL_Ares4_Logorahmen_Schrift_blau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106" y="0"/>
            <a:ext cx="1098303" cy="822274"/>
          </a:xfrm>
          <a:prstGeom prst="rect">
            <a:avLst/>
          </a:prstGeom>
        </p:spPr>
      </p:pic>
      <p:cxnSp>
        <p:nvCxnSpPr>
          <p:cNvPr id="13" name="Gerade Verbindung 12"/>
          <p:cNvCxnSpPr/>
          <p:nvPr userDrawn="1"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 userDrawn="1"/>
        </p:nvSpPr>
        <p:spPr>
          <a:xfrm>
            <a:off x="534988" y="6552080"/>
            <a:ext cx="462547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100" dirty="0">
                <a:solidFill>
                  <a:srgbClr val="FF0000"/>
                </a:solidFill>
                <a:latin typeface="Klavika Light"/>
                <a:cs typeface="Klavika Light"/>
              </a:rPr>
              <a:t>Fusszeile bitte anpassen</a:t>
            </a:r>
            <a:endParaRPr lang="de-DE" sz="1100" baseline="0" dirty="0">
              <a:solidFill>
                <a:srgbClr val="FF0000"/>
              </a:solidFill>
              <a:latin typeface="Klavika Light"/>
              <a:cs typeface="Klavika Light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4283968" y="6552080"/>
            <a:ext cx="462547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DE" sz="1100" b="0" i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Seite </a:t>
            </a:r>
            <a:fld id="{ADC8F372-2AF3-7745-99DF-66AAA2D8E98A}" type="slidenum">
              <a:rPr sz="1100" b="0" i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‹Nr.›</a:t>
            </a:fld>
            <a:endParaRPr lang="de-DE" sz="1100" b="0" i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</p:txBody>
      </p:sp>
      <p:sp>
        <p:nvSpPr>
          <p:cNvPr id="2" name="Oval 1"/>
          <p:cNvSpPr/>
          <p:nvPr userDrawn="1"/>
        </p:nvSpPr>
        <p:spPr>
          <a:xfrm>
            <a:off x="279400" y="0"/>
            <a:ext cx="1117600" cy="111760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 userDrawn="1"/>
        </p:nvSpPr>
        <p:spPr>
          <a:xfrm>
            <a:off x="139700" y="246018"/>
            <a:ext cx="14224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00">
                <a:solidFill>
                  <a:srgbClr val="FF0000"/>
                </a:solidFill>
              </a:rPr>
              <a:t>Hier</a:t>
            </a:r>
          </a:p>
          <a:p>
            <a:pPr algn="ctr"/>
            <a:r>
              <a:rPr lang="de-DE" sz="1100">
                <a:solidFill>
                  <a:srgbClr val="FF0000"/>
                </a:solidFill>
              </a:rPr>
              <a:t>Ihr Logo </a:t>
            </a:r>
          </a:p>
          <a:p>
            <a:pPr algn="ctr"/>
            <a:r>
              <a:rPr lang="de-DE" sz="1100">
                <a:solidFill>
                  <a:srgbClr val="FF0000"/>
                </a:solidFill>
              </a:rPr>
              <a:t>einfügen</a:t>
            </a:r>
          </a:p>
        </p:txBody>
      </p:sp>
    </p:spTree>
    <p:extLst>
      <p:ext uri="{BB962C8B-B14F-4D97-AF65-F5344CB8AC3E}">
        <p14:creationId xmlns:p14="http://schemas.microsoft.com/office/powerpoint/2010/main" val="402638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asa.de" TargetMode="External"/><Relationship Id="rId4" Type="http://schemas.openxmlformats.org/officeDocument/2006/relationships/hyperlink" Target="http://www.swundu.de" TargetMode="External"/><Relationship Id="rId5" Type="http://schemas.openxmlformats.org/officeDocument/2006/relationships/hyperlink" Target="http://www.truckandbus.ch" TargetMode="External"/><Relationship Id="rId6" Type="http://schemas.openxmlformats.org/officeDocument/2006/relationships/hyperlink" Target="http://www.hands-on.works" TargetMode="External"/><Relationship Id="rId7" Type="http://schemas.openxmlformats.org/officeDocument/2006/relationships/hyperlink" Target="http://www.regionales-holz.ch" TargetMode="External"/><Relationship Id="rId8" Type="http://schemas.openxmlformats.org/officeDocument/2006/relationships/hyperlink" Target="http://www.mebgroup.ch" TargetMode="External"/><Relationship Id="rId9" Type="http://schemas.openxmlformats.org/officeDocument/2006/relationships/hyperlink" Target="http://www.maxilift.ch" TargetMode="External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es4.prozesspiraten.com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ProzessPiraten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</a:t>
            </a:r>
            <a:r>
              <a:rPr lang="de-DE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®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Bild 1" descr="PPL_AR4_Hintergrund_orange_PP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6442"/>
          <a:stretch/>
        </p:blipFill>
        <p:spPr>
          <a:xfrm>
            <a:off x="514350" y="2506663"/>
            <a:ext cx="8629650" cy="399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79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  <a:b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Ausgabegerätstressfreie Anzeige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Bild 3" descr="PPL_AR4_responsiv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3" t="13152" r="12810" b="17206"/>
          <a:stretch/>
        </p:blipFill>
        <p:spPr>
          <a:xfrm>
            <a:off x="534989" y="2506664"/>
            <a:ext cx="6583361" cy="399039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315200" y="2520950"/>
            <a:ext cx="14859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Ares4®-Digital-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präsenzen sind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perSe responsiv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und auf allen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Devices gleicher-massen darstellbar</a:t>
            </a:r>
          </a:p>
        </p:txBody>
      </p:sp>
    </p:spTree>
    <p:extLst>
      <p:ext uri="{BB962C8B-B14F-4D97-AF65-F5344CB8AC3E}">
        <p14:creationId xmlns:p14="http://schemas.microsoft.com/office/powerpoint/2010/main" val="367543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  <a:b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Unser Vorbild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Bild 1" descr="saj100_00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7" r="23692" b="15703"/>
          <a:stretch/>
        </p:blipFill>
        <p:spPr>
          <a:xfrm>
            <a:off x="534988" y="2506664"/>
            <a:ext cx="6583362" cy="399039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315200" y="2520950"/>
            <a:ext cx="14859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Extrem einfache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Anwendung (Basisengine)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Erweiterungs-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möglichkeiten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(Komplikationen)</a:t>
            </a:r>
          </a:p>
        </p:txBody>
      </p:sp>
    </p:spTree>
    <p:extLst>
      <p:ext uri="{BB962C8B-B14F-4D97-AF65-F5344CB8AC3E}">
        <p14:creationId xmlns:p14="http://schemas.microsoft.com/office/powerpoint/2010/main" val="3667289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7" y="1108076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Intelligent verknüpfen und steuern 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870104" cy="344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44500" indent="-444500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Bedeutung der 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/>
            </a:r>
            <a:b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Im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Zeitalter der Informationstransparenz unterscheiden sich Unternehmen, Produkte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und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Leistungen weniger durch Design oder Eigenschaften, sondern durch die intelligente und individuelle Verknüpfung der relevanten Parameter (Logik). </a:t>
            </a:r>
            <a:endParaRPr lang="de-DE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pPr marL="444500" indent="-444500"/>
            <a:endParaRPr lang="de-DE" sz="1600" dirty="0">
              <a:solidFill>
                <a:schemeClr val="bg1">
                  <a:lumMod val="85000"/>
                </a:schemeClr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Voraussetzungen für </a:t>
            </a:r>
            <a:r>
              <a:rPr lang="de-DE" sz="1600" dirty="0" smtClean="0">
                <a:solidFill>
                  <a:schemeClr val="bg1">
                    <a:lumMod val="85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br>
              <a:rPr lang="de-DE" sz="1600" dirty="0" smtClean="0">
                <a:solidFill>
                  <a:schemeClr val="bg1">
                    <a:lumMod val="85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</a:br>
            <a:r>
              <a:rPr lang="de-DE" sz="1600" dirty="0" smtClean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Inhalte </a:t>
            </a: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und Fähigkeiten, Kompetenzen und Technologien, Assets und Ressourcen </a:t>
            </a:r>
            <a:b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müssen frei und effizient jeweils in einem Zielkontext verknüpft werden können. </a:t>
            </a:r>
            <a:b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Dazu müssen Strukturen und Prozesse, Hierarchien und standardisierte Vorgehensweisen in den Unternehmen aufgelöst und in die Steuerungsebene integriert werden. </a:t>
            </a:r>
          </a:p>
          <a:p>
            <a:pPr marL="444500" indent="-444500"/>
            <a:endParaRPr lang="de-DE" sz="1600" dirty="0">
              <a:solidFill>
                <a:schemeClr val="bg1">
                  <a:lumMod val="85000"/>
                </a:schemeClr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Verknüpft denken und handeln </a:t>
            </a: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/>
            </a:r>
            <a:b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Verknüpfung unstrukturierter Informationen und Ressourcen muss sowohl im </a:t>
            </a:r>
            <a:b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Denken </a:t>
            </a:r>
            <a:r>
              <a:rPr lang="de-DE" sz="1600" dirty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wie auch im Handeln und in der Technologie </a:t>
            </a:r>
            <a:r>
              <a:rPr lang="de-DE" sz="1600" dirty="0" smtClean="0">
                <a:solidFill>
                  <a:schemeClr val="bg1">
                    <a:lumMod val="85000"/>
                  </a:schemeClr>
                </a:solidFill>
                <a:latin typeface="Klavika Light"/>
                <a:cs typeface="Klavika Light"/>
              </a:rPr>
              <a:t>stattfinden.</a:t>
            </a:r>
            <a:endParaRPr lang="de-DE" sz="1600" dirty="0">
              <a:solidFill>
                <a:schemeClr val="bg1">
                  <a:lumMod val="85000"/>
                </a:schemeClr>
              </a:solidFill>
              <a:latin typeface="Klavika Light"/>
              <a:cs typeface="Klavik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85789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14350" y="1121966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Intelligent verknüpfen und steuern 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870104" cy="344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44500" indent="-444500"/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Bedeutung der </a:t>
            </a:r>
            <a:r>
              <a:rPr lang="de-DE" sz="1600" dirty="0" smtClean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/>
            </a:r>
            <a:b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Im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Zeitalter der Informationstransparenz unterscheiden sich Unternehmen, Produkte </a:t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und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Leistungen weniger durch Design oder Eigenschaften, sondern durch die intelligente und individuelle Verknüpfung der relevanten Parameter (Logik). </a:t>
            </a:r>
            <a:endParaRPr lang="de-DE" sz="1600" dirty="0" smtClean="0">
              <a:solidFill>
                <a:srgbClr val="D9D9D9"/>
              </a:solidFill>
              <a:latin typeface="Klavika Light"/>
              <a:cs typeface="Klavika Light"/>
            </a:endParaRPr>
          </a:p>
          <a:p>
            <a:pPr marL="444500" indent="-444500"/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Voraussetzungen für 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/>
            </a:r>
            <a:b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Inhalte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und Fähigkeiten, Kompetenzen und Technologien, Assets und Ressourcen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müssen frei und effizient jeweils in einem Zielkontext verknüpft werden können.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Dazu müssen Strukturen und Prozesse, Hierarchien und standardisierte Vorgehensweisen in den Unternehmen aufgelöst und in die Steuerungsebene integriert werden. </a:t>
            </a:r>
          </a:p>
          <a:p>
            <a:pPr marL="444500" indent="-444500"/>
            <a:endParaRPr lang="de-DE" sz="1600" dirty="0">
              <a:solidFill>
                <a:srgbClr val="D9D9D9"/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Verknüpft denken und handeln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/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Verknüpfung unstrukturierter Informationen und Ressourcen muss sowohl im </a:t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Denken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wie auch im Handeln und in der Technologie </a:t>
            </a: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stattfinden.</a:t>
            </a:r>
            <a:endParaRPr lang="de-DE" sz="1600" dirty="0">
              <a:solidFill>
                <a:srgbClr val="D9D9D9"/>
              </a:solidFill>
              <a:latin typeface="Klavika Light"/>
              <a:cs typeface="Klavika Light"/>
            </a:endParaRPr>
          </a:p>
        </p:txBody>
      </p:sp>
    </p:spTree>
    <p:extLst>
      <p:ext uri="{BB962C8B-B14F-4D97-AF65-F5344CB8AC3E}">
        <p14:creationId xmlns:p14="http://schemas.microsoft.com/office/powerpoint/2010/main" val="527094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7" y="1120299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Intelligent verknüpfen und steuern 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870104" cy="344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44500" indent="-444500"/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Bedeutung der </a:t>
            </a:r>
            <a:r>
              <a:rPr lang="de-DE" sz="1600" dirty="0" smtClean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/>
            </a:r>
            <a:b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Im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Zeitalter der Informationstransparenz unterscheiden sich Unternehmen, Produkte </a:t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und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Leistungen weniger durch Design oder Eigenschaften, sondern durch die intelligente und individuelle Verknüpfung der relevanten Parameter (Logik). </a:t>
            </a:r>
            <a:endParaRPr lang="de-DE" sz="1600" dirty="0" smtClean="0">
              <a:solidFill>
                <a:srgbClr val="D9D9D9"/>
              </a:solidFill>
              <a:latin typeface="Klavika Light"/>
              <a:cs typeface="Klavika Light"/>
            </a:endParaRPr>
          </a:p>
          <a:p>
            <a:pPr marL="444500" indent="-444500"/>
            <a:endParaRPr lang="de-DE" sz="1600" dirty="0">
              <a:solidFill>
                <a:srgbClr val="D9D9D9"/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Voraussetzungen für </a:t>
            </a:r>
            <a:r>
              <a:rPr lang="de-DE" sz="1600" dirty="0" smtClean="0">
                <a:solidFill>
                  <a:srgbClr val="D9D9D9"/>
                </a:solidFill>
                <a:latin typeface="Klavika Medium" charset="0"/>
                <a:ea typeface="Klavika Medium" charset="0"/>
                <a:cs typeface="Klavika Medium" charset="0"/>
              </a:rPr>
              <a:t>Verknüpfung</a:t>
            </a: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/>
            </a:r>
            <a:b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rgbClr val="D9D9D9"/>
                </a:solidFill>
                <a:latin typeface="Klavika Light"/>
                <a:cs typeface="Klavika Light"/>
              </a:rPr>
              <a:t>Inhalte </a:t>
            </a: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und Fähigkeiten, Kompetenzen und Technologien, Assets und Ressourcen </a:t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müssen frei und effizient jeweils in einem Zielkontext verknüpft werden können. </a:t>
            </a:r>
            <a:b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rgbClr val="D9D9D9"/>
                </a:solidFill>
                <a:latin typeface="Klavika Light"/>
                <a:cs typeface="Klavika Light"/>
              </a:rPr>
              <a:t>Dazu müssen Strukturen und Prozesse, Hierarchien und standardisierte Vorgehensweisen in den Unternehmen aufgelöst und in die Steuerungsebene integriert werden. </a:t>
            </a:r>
          </a:p>
          <a:p>
            <a:pPr marL="444500" indent="-444500"/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pPr marL="444500" indent="-444500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Medium" charset="0"/>
                <a:ea typeface="Klavika Medium" charset="0"/>
                <a:cs typeface="Klavika Medium" charset="0"/>
              </a:rPr>
              <a:t>Verknüpft denken und handeln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/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Verknüpfung unstrukturierter Informationen und Ressourcen muss sowohl im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Denken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wie auch im Handeln und in der Technologie 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stattfinden.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</p:txBody>
      </p:sp>
    </p:spTree>
    <p:extLst>
      <p:ext uri="{BB962C8B-B14F-4D97-AF65-F5344CB8AC3E}">
        <p14:creationId xmlns:p14="http://schemas.microsoft.com/office/powerpoint/2010/main" val="2244948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7" y="1108076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Web neu denken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870104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Digitalpräsenzen (Webseiten, Landingpages, Apps etc.) innerhalb kürzester Zeit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ohne Programmierung erstellen, responsiv für alle Devices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Kontextbasierte Steuerung auf Basis eines Datenpools 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Umfassende ContentSharing Konzepte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Agieren auf Basis unstrukturierter Daten</a:t>
            </a: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= 	Extrem dynamische Digitalpräsenzen 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=	Beliebige Sichtweisen 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auf Content und agiles Konfektionieren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von Content 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=	Gleicher Content in unterschiedlichen Räumen, verschiedenen Designs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und unterschiedlicher Zusammenstellung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=	Vision „Single Customer View“</a:t>
            </a: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6402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501650" y="2506663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Anwenden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79055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7" y="1120298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Beispiel Ares4® Landingpage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870104" cy="3939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Erstellung 2 Stunden (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inkl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. Design)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2"/>
              </a:rPr>
              <a:t>www.ares4.prozesspiraten.com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Teilweise gleiche Inhalte und gemeinsamer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Datenpool, jedoch anderes Design: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www.prozesspiraten.com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Weitere Webseiten: 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3"/>
              </a:rPr>
              <a:t>www.arcasa.de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4"/>
              </a:rPr>
              <a:t>www.swundu.de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5"/>
              </a:rPr>
              <a:t>www.truckandbus.ch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 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6"/>
              </a:rPr>
              <a:t>www.hands-on.works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7"/>
              </a:rPr>
              <a:t>www.regionales-holz.ch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8"/>
              </a:rPr>
              <a:t>www.mebgroup.ch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–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  <a:hlinkClick r:id="rId9"/>
              </a:rPr>
              <a:t>www.maxilift.ch</a:t>
            </a: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</a:t>
            </a:r>
          </a:p>
        </p:txBody>
      </p:sp>
      <p:pic>
        <p:nvPicPr>
          <p:cNvPr id="2" name="Bild 1" descr="Bildschirmfoto 2017-03-20 um 09.11.36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152" y="1858962"/>
            <a:ext cx="3161891" cy="499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9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7" y="1120299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Ansprechpartner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29321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600" dirty="0">
                <a:solidFill>
                  <a:srgbClr val="FF0000"/>
                </a:solidFill>
                <a:latin typeface="Klavika Light"/>
                <a:cs typeface="Klavika Light"/>
              </a:rPr>
              <a:t>Ihre Adresse und Ansprechpartner</a:t>
            </a:r>
          </a:p>
        </p:txBody>
      </p:sp>
    </p:spTree>
    <p:extLst>
      <p:ext uri="{BB962C8B-B14F-4D97-AF65-F5344CB8AC3E}">
        <p14:creationId xmlns:p14="http://schemas.microsoft.com/office/powerpoint/2010/main" val="1550779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501650" y="2506663"/>
            <a:ext cx="74544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Fragen und Antworten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7263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14350" y="1489631"/>
            <a:ext cx="745446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  <a:latin typeface="Klavika Light"/>
                <a:cs typeface="Klavika Light"/>
              </a:rPr>
              <a:t>Über Ihr Unternehmen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534987" y="2520950"/>
            <a:ext cx="7454467" cy="344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DE" sz="1600" dirty="0">
                <a:solidFill>
                  <a:srgbClr val="FF0000"/>
                </a:solidFill>
                <a:latin typeface="Klavika Light"/>
                <a:cs typeface="Klavika Light"/>
              </a:rPr>
              <a:t>Topic 1 </a:t>
            </a:r>
          </a:p>
          <a:p>
            <a:pPr marL="285750" indent="-285750">
              <a:buFont typeface="Arial"/>
              <a:buChar char="•"/>
            </a:pPr>
            <a:r>
              <a:rPr lang="de-DE" sz="1600" dirty="0">
                <a:solidFill>
                  <a:srgbClr val="FF0000"/>
                </a:solidFill>
                <a:latin typeface="Klavika Light"/>
                <a:cs typeface="Klavika Light"/>
              </a:rPr>
              <a:t>Topic 2 </a:t>
            </a:r>
          </a:p>
          <a:p>
            <a:pPr marL="285750" indent="-285750">
              <a:buFont typeface="Arial"/>
              <a:buChar char="•"/>
            </a:pPr>
            <a:r>
              <a:rPr lang="de-DE" sz="1600" dirty="0">
                <a:solidFill>
                  <a:srgbClr val="FF0000"/>
                </a:solidFill>
                <a:latin typeface="Klavika Light"/>
                <a:cs typeface="Klavika Light"/>
              </a:rPr>
              <a:t>Topic 3</a:t>
            </a: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Ares4: 				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		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Digital Experience Technologieplattform der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								</a:t>
            </a:r>
            <a:r>
              <a:rPr lang="de-DE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für dynamische </a:t>
            </a: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Digitalpräsenzen sowie Vorgehensweise/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									Beratungsmethodik. </a:t>
            </a:r>
          </a:p>
          <a:p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  <a:p>
            <a:pPr marL="285750" indent="-285750">
              <a:buFont typeface="Arial"/>
              <a:buChar char="•"/>
            </a:pPr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Anwendungsbereiche: 	Marketing und Information (Corporate Websites etc.) </a:t>
            </a:r>
          </a:p>
          <a:p>
            <a:pPr lvl="5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Sales und Commerce</a:t>
            </a:r>
          </a:p>
          <a:p>
            <a:pPr lvl="5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Wissen und Orientierung </a:t>
            </a:r>
          </a:p>
          <a:p>
            <a:pPr lvl="5"/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Beratungsmethodik 	</a:t>
            </a:r>
          </a:p>
          <a:p>
            <a: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 </a:t>
            </a:r>
            <a:br>
              <a:rPr lang="de-DE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endParaRPr lang="de-DE" sz="16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6351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501650" y="2506663"/>
            <a:ext cx="7454467" cy="1107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Grundlagen und 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Philosophie 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11999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Digital und agil 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62"/>
          <a:stretch/>
        </p:blipFill>
        <p:spPr>
          <a:xfrm>
            <a:off x="534988" y="2506663"/>
            <a:ext cx="8629650" cy="399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36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566261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Bisher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Digital ≠ agil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5994400" y="1976963"/>
            <a:ext cx="1474354" cy="16619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Suchen Sie mal ein Familienauto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Mehr als 60 Links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auf der Startseite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Ein Design, eine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Struktur, eine Ansicht für alle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Besucher</a:t>
            </a:r>
          </a:p>
          <a:p>
            <a:pPr marL="177800" indent="-177800"/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88" y="1976963"/>
            <a:ext cx="5027612" cy="439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22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Bisher</a:t>
            </a:r>
          </a:p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Digital ≠ Experience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87" y="2506662"/>
            <a:ext cx="6984079" cy="401868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658100" y="2520950"/>
            <a:ext cx="11430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Suchen Sie mal eine Kneipe, bei der Sie auf der Terrasse sitzen können. </a:t>
            </a:r>
          </a:p>
        </p:txBody>
      </p:sp>
    </p:spTree>
    <p:extLst>
      <p:ext uri="{BB962C8B-B14F-4D97-AF65-F5344CB8AC3E}">
        <p14:creationId xmlns:p14="http://schemas.microsoft.com/office/powerpoint/2010/main" val="170800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  <a:b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Kontextbasierte Steuerung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Bild 6" descr="Fotolia_42315218_L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6" r="3191" b="7291"/>
          <a:stretch/>
        </p:blipFill>
        <p:spPr>
          <a:xfrm>
            <a:off x="560237" y="2506664"/>
            <a:ext cx="6577163" cy="399039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315200" y="2520950"/>
            <a:ext cx="1485900" cy="2954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Ares4® basiert auf einer kontext-basierten Steuerung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 	Konkret: Dynamisch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Zusammenhänge darstellen statt starrer Struktur 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Content findet „zueinander“ auf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Basis seines Inhaltes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und/oder seines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Charakters 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Verknüpfung und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Logik sind die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Grundlage der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Darstellung </a:t>
            </a:r>
          </a:p>
        </p:txBody>
      </p:sp>
    </p:spTree>
    <p:extLst>
      <p:ext uri="{BB962C8B-B14F-4D97-AF65-F5344CB8AC3E}">
        <p14:creationId xmlns:p14="http://schemas.microsoft.com/office/powerpoint/2010/main" val="3927127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581434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</a:t>
            </a:r>
            <a:r>
              <a:rPr lang="de-DE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®</a:t>
            </a: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/>
            </a:r>
            <a:b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Die Sicht der Dinge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Bild 6" descr="Fotolia_56554644_M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33"/>
          <a:stretch/>
        </p:blipFill>
        <p:spPr>
          <a:xfrm>
            <a:off x="534988" y="2506663"/>
            <a:ext cx="6583362" cy="3990392"/>
          </a:xfrm>
          <a:prstGeom prst="rect">
            <a:avLst/>
          </a:prstGeom>
        </p:spPr>
      </p:pic>
      <p:pic>
        <p:nvPicPr>
          <p:cNvPr id="2" name="Bild 1" descr="Fotolia_116800630_X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764" y="2709863"/>
            <a:ext cx="4209718" cy="280317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feld 7"/>
          <p:cNvSpPr txBox="1"/>
          <p:nvPr/>
        </p:nvSpPr>
        <p:spPr>
          <a:xfrm>
            <a:off x="7315200" y="2520950"/>
            <a:ext cx="1485900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Die Erkenntnis bildet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die Gegenstände sagt Emanuel Kant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Was sehen Sie in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dem Bild: Eine Frau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mit der Sie Essen gehen wollen? Die Erinnerung an einen Spaziergang mit Ihrem Hund? Oder die Frage ob es sich um einen alten MG oder einen Morgan/8 handelt? </a:t>
            </a:r>
          </a:p>
        </p:txBody>
      </p:sp>
    </p:spTree>
    <p:extLst>
      <p:ext uri="{BB962C8B-B14F-4D97-AF65-F5344CB8AC3E}">
        <p14:creationId xmlns:p14="http://schemas.microsoft.com/office/powerpoint/2010/main" val="3382425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34988" y="1120299"/>
            <a:ext cx="46254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Ares4®</a:t>
            </a:r>
            <a:b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Keine Programmierung</a:t>
            </a: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6497055"/>
            <a:ext cx="9144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Bild 1" descr="Fotolia_79161764_M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0" b="17128"/>
          <a:stretch/>
        </p:blipFill>
        <p:spPr>
          <a:xfrm>
            <a:off x="560237" y="2506663"/>
            <a:ext cx="6558114" cy="399039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315200" y="2520950"/>
            <a:ext cx="14859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Ares4®-Anwen-dungen können ohne Programmierung erstellt werden (nur CSS)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Kein technisches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Spezialwissen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notwendig </a:t>
            </a:r>
          </a:p>
          <a:p>
            <a:pPr marL="177800" indent="-177800"/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•	IoT-Steuerungen </a:t>
            </a:r>
            <a:b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</a:br>
            <a:r>
              <a:rPr lang="de-D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Klavika Light"/>
                <a:cs typeface="Klavika Light"/>
              </a:rPr>
              <a:t>sind implementier-bar</a:t>
            </a:r>
          </a:p>
          <a:p>
            <a:pPr marL="177800" indent="-177800"/>
            <a:endParaRPr lang="de-DE" sz="1200" dirty="0">
              <a:solidFill>
                <a:schemeClr val="tx1">
                  <a:lumMod val="50000"/>
                  <a:lumOff val="50000"/>
                </a:schemeClr>
              </a:solidFill>
              <a:latin typeface="Klavika Light"/>
              <a:cs typeface="Klavik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4951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Macintosh PowerPoint</Application>
  <PresentationFormat>Bildschirmpräsentation (4:3)</PresentationFormat>
  <Paragraphs>101</Paragraphs>
  <Slides>19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Projekt:Agentur Tobias Heimpel GmbH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 PA</dc:creator>
  <cp:lastModifiedBy>TH PA</cp:lastModifiedBy>
  <cp:revision>208</cp:revision>
  <dcterms:created xsi:type="dcterms:W3CDTF">2016-10-03T09:23:24Z</dcterms:created>
  <dcterms:modified xsi:type="dcterms:W3CDTF">2017-05-16T15:41:16Z</dcterms:modified>
</cp:coreProperties>
</file>